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1" r:id="rId2"/>
    <p:sldId id="311" r:id="rId3"/>
    <p:sldId id="388" r:id="rId4"/>
    <p:sldId id="484" r:id="rId5"/>
    <p:sldId id="312" r:id="rId6"/>
    <p:sldId id="448" r:id="rId7"/>
    <p:sldId id="453" r:id="rId8"/>
    <p:sldId id="454" r:id="rId9"/>
    <p:sldId id="455" r:id="rId10"/>
    <p:sldId id="456" r:id="rId11"/>
    <p:sldId id="457" r:id="rId12"/>
    <p:sldId id="458" r:id="rId13"/>
    <p:sldId id="485" r:id="rId14"/>
    <p:sldId id="459" r:id="rId15"/>
    <p:sldId id="449" r:id="rId16"/>
    <p:sldId id="486" r:id="rId17"/>
    <p:sldId id="460" r:id="rId18"/>
    <p:sldId id="488" r:id="rId19"/>
    <p:sldId id="487" r:id="rId20"/>
    <p:sldId id="461" r:id="rId21"/>
    <p:sldId id="462" r:id="rId22"/>
    <p:sldId id="489" r:id="rId23"/>
    <p:sldId id="463" r:id="rId24"/>
    <p:sldId id="474" r:id="rId25"/>
    <p:sldId id="464" r:id="rId26"/>
    <p:sldId id="475" r:id="rId27"/>
    <p:sldId id="450" r:id="rId28"/>
    <p:sldId id="465" r:id="rId29"/>
    <p:sldId id="476" r:id="rId30"/>
    <p:sldId id="477" r:id="rId31"/>
    <p:sldId id="466" r:id="rId32"/>
    <p:sldId id="478" r:id="rId33"/>
    <p:sldId id="479" r:id="rId34"/>
    <p:sldId id="467" r:id="rId35"/>
    <p:sldId id="480" r:id="rId36"/>
    <p:sldId id="451" r:id="rId37"/>
    <p:sldId id="468" r:id="rId38"/>
    <p:sldId id="483" r:id="rId39"/>
    <p:sldId id="470" r:id="rId40"/>
    <p:sldId id="481" r:id="rId41"/>
    <p:sldId id="471" r:id="rId42"/>
    <p:sldId id="482" r:id="rId43"/>
    <p:sldId id="490" r:id="rId44"/>
    <p:sldId id="346" r:id="rId4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9646"/>
    <a:srgbClr val="0F0175"/>
    <a:srgbClr val="354F6F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8219" autoAdjust="0"/>
  </p:normalViewPr>
  <p:slideViewPr>
    <p:cSldViewPr>
      <p:cViewPr>
        <p:scale>
          <a:sx n="66" d="100"/>
          <a:sy n="66" d="100"/>
        </p:scale>
        <p:origin x="-167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196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8575-7DF7-480C-B7A7-A15322A8CFFA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E322D-88BD-42E8-8276-40ACA8C7F1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7F38221-2BE1-4391-B1E9-C443B153E15F}" type="datetimeFigureOut">
              <a:rPr lang="ko-KR" altLang="en-US" smtClean="0"/>
              <a:pPr/>
              <a:t>2011-03-02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0CFACD4-296C-4A27-A8DD-7826D7A7B2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FACD4-296C-4A27-A8DD-7826D7A7B2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71679"/>
            <a:ext cx="7772400" cy="121444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71952"/>
            <a:ext cx="6400800" cy="61437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54F6F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 hasCustomPrompt="1"/>
          </p:nvPr>
        </p:nvSpPr>
        <p:spPr>
          <a:xfrm>
            <a:off x="71438" y="655618"/>
            <a:ext cx="9072562" cy="428628"/>
          </a:xfrm>
        </p:spPr>
        <p:txBody>
          <a:bodyPr>
            <a:noAutofit/>
          </a:bodyPr>
          <a:lstStyle>
            <a:lvl1pPr>
              <a:defRPr sz="2800" b="1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281047" y="660155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bg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bg1"/>
                </a:solidFill>
              </a:rPr>
              <a:t> -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200098"/>
          </a:xfrm>
        </p:spPr>
        <p:txBody>
          <a:bodyPr/>
          <a:lstStyle>
            <a:lvl1pPr>
              <a:lnSpc>
                <a:spcPct val="100000"/>
              </a:lnSpc>
              <a:buFont typeface="Arial" pitchFamily="34" charset="0"/>
              <a:buChar char="►"/>
              <a:defRPr sz="2400" b="0">
                <a:solidFill>
                  <a:schemeClr val="tx1"/>
                </a:solidFill>
                <a:effectLst/>
              </a:defRPr>
            </a:lvl1pPr>
            <a:lvl2pPr>
              <a:lnSpc>
                <a:spcPct val="100000"/>
              </a:lnSpc>
              <a:buFont typeface="Wingdings" pitchFamily="2" charset="2"/>
              <a:buChar char="ü"/>
              <a:defRPr sz="2000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3pPr>
            <a:lvl5pPr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776" y="1138222"/>
            <a:ext cx="9098449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 userDrawn="1"/>
        </p:nvSpPr>
        <p:spPr>
          <a:xfrm>
            <a:off x="42895" y="659372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fld id="{416CE5A6-E363-4E55-B443-8C6E49C9DC55}" type="slidenum">
              <a:rPr lang="en-US" altLang="ko-KR" sz="1200" b="1" smtClean="0">
                <a:solidFill>
                  <a:schemeClr val="tx1"/>
                </a:solidFill>
              </a:rPr>
              <a:pPr/>
              <a:t>‹#›</a:t>
            </a:fld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언어본색_배경화면_수정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14282" y="774704"/>
            <a:ext cx="8715436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4282" y="1660531"/>
            <a:ext cx="8715436" cy="4911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0" kern="1200" cap="none" spc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2463374"/>
            <a:ext cx="8429684" cy="1714511"/>
          </a:xfrm>
          <a:noFill/>
          <a:ln w="38100">
            <a:noFill/>
          </a:ln>
          <a:effectLst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ea typeface="휴먼둥근헤드라인" pitchFamily="18" charset="-127"/>
              </a:rPr>
              <a:t>-Part2-</a:t>
            </a:r>
            <a: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altLang="ko-KR" b="1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제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장</a:t>
            </a:r>
            <a:r>
              <a:rPr lang="en-US" altLang="ko-KR" b="1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ko-KR" altLang="en-US" b="1" dirty="0" smtClean="0">
                <a:ln>
                  <a:noFill/>
                </a:ln>
                <a:solidFill>
                  <a:schemeClr val="tx1"/>
                </a:solidFill>
              </a:rPr>
              <a:t>포인터란 무엇인가</a:t>
            </a:r>
            <a:endParaRPr lang="ko-KR" altLang="en-US" sz="2000" b="1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(4/8)---[3-4.c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그룹 75"/>
          <p:cNvGrpSpPr/>
          <p:nvPr/>
        </p:nvGrpSpPr>
        <p:grpSpPr>
          <a:xfrm>
            <a:off x="6012162" y="1445686"/>
            <a:ext cx="1837903" cy="831186"/>
            <a:chOff x="4188014" y="4606058"/>
            <a:chExt cx="1888248" cy="831186"/>
          </a:xfrm>
        </p:grpSpPr>
        <p:sp>
          <p:nvSpPr>
            <p:cNvPr id="15" name="직사각형 14"/>
            <p:cNvSpPr/>
            <p:nvPr/>
          </p:nvSpPr>
          <p:spPr>
            <a:xfrm>
              <a:off x="4857755" y="4786322"/>
              <a:ext cx="852200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/>
                <a:t>&amp;a</a:t>
              </a:r>
            </a:p>
          </p:txBody>
        </p:sp>
        <p:sp>
          <p:nvSpPr>
            <p:cNvPr id="17" name="TextBox 144"/>
            <p:cNvSpPr txBox="1"/>
            <p:nvPr/>
          </p:nvSpPr>
          <p:spPr>
            <a:xfrm>
              <a:off x="4188014" y="4606058"/>
              <a:ext cx="560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/>
                <a:t>&amp;</a:t>
              </a:r>
              <a:r>
                <a:rPr lang="en-US" altLang="ko-KR" sz="1600" b="1" dirty="0" err="1" smtClean="0"/>
                <a:t>ip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672439" y="4892659"/>
              <a:ext cx="4038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err="1" smtClean="0"/>
                <a:t>ip</a:t>
              </a:r>
              <a:endParaRPr lang="en-US" altLang="ko-KR" b="1" dirty="0"/>
            </a:p>
          </p:txBody>
        </p:sp>
      </p:grpSp>
      <p:grpSp>
        <p:nvGrpSpPr>
          <p:cNvPr id="8" name="그룹 75"/>
          <p:cNvGrpSpPr/>
          <p:nvPr/>
        </p:nvGrpSpPr>
        <p:grpSpPr>
          <a:xfrm>
            <a:off x="6125456" y="2741830"/>
            <a:ext cx="1628427" cy="831186"/>
            <a:chOff x="4304416" y="4606058"/>
            <a:chExt cx="1673035" cy="831186"/>
          </a:xfrm>
        </p:grpSpPr>
        <p:sp>
          <p:nvSpPr>
            <p:cNvPr id="22" name="직사각형 21"/>
            <p:cNvSpPr/>
            <p:nvPr/>
          </p:nvSpPr>
          <p:spPr>
            <a:xfrm>
              <a:off x="4857755" y="4786322"/>
              <a:ext cx="852200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/>
                <a:t>0</a:t>
              </a:r>
            </a:p>
          </p:txBody>
        </p:sp>
        <p:sp>
          <p:nvSpPr>
            <p:cNvPr id="24" name="TextBox 144"/>
            <p:cNvSpPr txBox="1"/>
            <p:nvPr/>
          </p:nvSpPr>
          <p:spPr>
            <a:xfrm>
              <a:off x="4304416" y="4606058"/>
              <a:ext cx="472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/>
                <a:t>&amp;c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5672443" y="4892659"/>
              <a:ext cx="3050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c</a:t>
              </a:r>
              <a:endParaRPr lang="en-US" altLang="ko-KR" b="1" dirty="0"/>
            </a:p>
          </p:txBody>
        </p:sp>
      </p:grpSp>
      <p:grpSp>
        <p:nvGrpSpPr>
          <p:cNvPr id="28" name="그룹 75"/>
          <p:cNvGrpSpPr/>
          <p:nvPr/>
        </p:nvGrpSpPr>
        <p:grpSpPr>
          <a:xfrm>
            <a:off x="6068269" y="4037974"/>
            <a:ext cx="1717679" cy="831186"/>
            <a:chOff x="4245660" y="4606058"/>
            <a:chExt cx="1764731" cy="831186"/>
          </a:xfrm>
        </p:grpSpPr>
        <p:sp>
          <p:nvSpPr>
            <p:cNvPr id="32" name="직사각형 31"/>
            <p:cNvSpPr/>
            <p:nvPr/>
          </p:nvSpPr>
          <p:spPr>
            <a:xfrm>
              <a:off x="4857755" y="4786322"/>
              <a:ext cx="852200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/>
                <a:t>0</a:t>
              </a:r>
            </a:p>
          </p:txBody>
        </p:sp>
        <p:sp>
          <p:nvSpPr>
            <p:cNvPr id="35" name="TextBox 144"/>
            <p:cNvSpPr txBox="1"/>
            <p:nvPr/>
          </p:nvSpPr>
          <p:spPr>
            <a:xfrm>
              <a:off x="4245660" y="4606058"/>
              <a:ext cx="50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/>
                <a:t>&amp;b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 Box 16"/>
            <p:cNvSpPr txBox="1">
              <a:spLocks noChangeArrowheads="1"/>
            </p:cNvSpPr>
            <p:nvPr/>
          </p:nvSpPr>
          <p:spPr bwMode="auto">
            <a:xfrm>
              <a:off x="5672444" y="4892659"/>
              <a:ext cx="3379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b</a:t>
              </a:r>
              <a:endParaRPr lang="en-US" altLang="ko-KR" b="1" dirty="0"/>
            </a:p>
          </p:txBody>
        </p:sp>
      </p:grpSp>
      <p:grpSp>
        <p:nvGrpSpPr>
          <p:cNvPr id="38" name="그룹 75"/>
          <p:cNvGrpSpPr/>
          <p:nvPr/>
        </p:nvGrpSpPr>
        <p:grpSpPr>
          <a:xfrm>
            <a:off x="6084296" y="5334118"/>
            <a:ext cx="1682418" cy="846534"/>
            <a:chOff x="4262125" y="4606058"/>
            <a:chExt cx="1728505" cy="846534"/>
          </a:xfrm>
        </p:grpSpPr>
        <p:sp>
          <p:nvSpPr>
            <p:cNvPr id="40" name="직사각형 39"/>
            <p:cNvSpPr/>
            <p:nvPr/>
          </p:nvSpPr>
          <p:spPr>
            <a:xfrm>
              <a:off x="4857756" y="4801670"/>
              <a:ext cx="852200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/>
                <a:t>0</a:t>
              </a:r>
            </a:p>
          </p:txBody>
        </p:sp>
        <p:sp>
          <p:nvSpPr>
            <p:cNvPr id="42" name="TextBox 144"/>
            <p:cNvSpPr txBox="1"/>
            <p:nvPr/>
          </p:nvSpPr>
          <p:spPr>
            <a:xfrm>
              <a:off x="4262125" y="4606058"/>
              <a:ext cx="486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/>
                <a:t>&amp;a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5672446" y="4892659"/>
              <a:ext cx="31818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a</a:t>
              </a:r>
              <a:endParaRPr lang="en-US" altLang="ko-KR" b="1" dirty="0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660232" y="1622450"/>
            <a:ext cx="829478" cy="6509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</a:rPr>
              <a:t>&amp;b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660232" y="1628536"/>
            <a:ext cx="829478" cy="6509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&amp;c</a:t>
            </a:r>
          </a:p>
        </p:txBody>
      </p:sp>
      <p:cxnSp>
        <p:nvCxnSpPr>
          <p:cNvPr id="52" name="Shape 51"/>
          <p:cNvCxnSpPr>
            <a:endCxn id="35" idx="1"/>
          </p:cNvCxnSpPr>
          <p:nvPr/>
        </p:nvCxnSpPr>
        <p:spPr>
          <a:xfrm rot="5400000">
            <a:off x="5290986" y="2694116"/>
            <a:ext cx="2290419" cy="735851"/>
          </a:xfrm>
          <a:prstGeom prst="bentConnector4">
            <a:avLst>
              <a:gd name="adj1" fmla="val 679"/>
              <a:gd name="adj2" fmla="val 131066"/>
            </a:avLst>
          </a:prstGeom>
          <a:ln w="25400">
            <a:solidFill>
              <a:srgbClr val="00B05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54"/>
          <p:cNvCxnSpPr>
            <a:endCxn id="24" idx="1"/>
          </p:cNvCxnSpPr>
          <p:nvPr/>
        </p:nvCxnSpPr>
        <p:spPr>
          <a:xfrm rot="5400000">
            <a:off x="5975602" y="2066688"/>
            <a:ext cx="994275" cy="694563"/>
          </a:xfrm>
          <a:prstGeom prst="bentConnector4">
            <a:avLst>
              <a:gd name="adj1" fmla="val 2073"/>
              <a:gd name="adj2" fmla="val 139182"/>
            </a:avLst>
          </a:prstGeom>
          <a:ln w="25400">
            <a:solidFill>
              <a:srgbClr val="00B05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연결자 59"/>
          <p:cNvSpPr/>
          <p:nvPr/>
        </p:nvSpPr>
        <p:spPr>
          <a:xfrm>
            <a:off x="6632201" y="1586630"/>
            <a:ext cx="100039" cy="114178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9512" y="1196752"/>
            <a:ext cx="4604337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 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a=0, b=0, c=0;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int* ip=NULL;	   // </a:t>
            </a:r>
            <a:r>
              <a:rPr lang="ko-KR" altLang="en-US" b="1" dirty="0" smtClean="0">
                <a:solidFill>
                  <a:srgbClr val="00B050"/>
                </a:solidFill>
              </a:rPr>
              <a:t>포인터 변수 선언</a:t>
            </a:r>
          </a:p>
          <a:p>
            <a:r>
              <a:rPr lang="ko-KR" altLang="en-US" dirty="0" smtClean="0"/>
              <a:t>	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ip=&amp;a;	   // </a:t>
            </a:r>
            <a:r>
              <a:rPr lang="ko-KR" altLang="en-US" b="1" dirty="0" smtClean="0">
                <a:solidFill>
                  <a:srgbClr val="00B050"/>
                </a:solidFill>
              </a:rPr>
              <a:t>주소 저장</a:t>
            </a:r>
          </a:p>
          <a:p>
            <a:r>
              <a:rPr lang="ko-KR" altLang="en-US" dirty="0" smtClean="0"/>
              <a:t>   *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=10;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); </a:t>
            </a:r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ip=&amp;b;	  // </a:t>
            </a:r>
            <a:r>
              <a:rPr lang="ko-KR" altLang="en-US" b="1" dirty="0" smtClean="0">
                <a:solidFill>
                  <a:srgbClr val="00B050"/>
                </a:solidFill>
              </a:rPr>
              <a:t>주소 저장 변경</a:t>
            </a:r>
          </a:p>
          <a:p>
            <a:r>
              <a:rPr lang="ko-KR" altLang="en-US" dirty="0" smtClean="0"/>
              <a:t>   *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=20;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			</a:t>
            </a: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   ip=&amp;c;	  // </a:t>
            </a:r>
            <a:r>
              <a:rPr lang="ko-KR" altLang="en-US" b="1" dirty="0" smtClean="0">
                <a:solidFill>
                  <a:srgbClr val="00B050"/>
                </a:solidFill>
              </a:rPr>
              <a:t>주소 저장 변경</a:t>
            </a:r>
          </a:p>
          <a:p>
            <a:r>
              <a:rPr lang="ko-KR" altLang="en-US" dirty="0" smtClean="0"/>
              <a:t>   *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=30;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0000FF"/>
                </a:solidFill>
              </a:rPr>
              <a:t>%d %d %d %d</a:t>
            </a:r>
            <a:r>
              <a:rPr lang="en-US" altLang="ko-KR" dirty="0" smtClean="0"/>
              <a:t>\n",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b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); 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658216" y="5534000"/>
            <a:ext cx="829478" cy="6509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</a:rPr>
              <a:t>10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214422"/>
            <a:ext cx="1385888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7" name="Shape 46"/>
          <p:cNvCxnSpPr>
            <a:endCxn id="42" idx="1"/>
          </p:cNvCxnSpPr>
          <p:nvPr/>
        </p:nvCxnSpPr>
        <p:spPr>
          <a:xfrm rot="5400000">
            <a:off x="4659444" y="3353656"/>
            <a:ext cx="3574593" cy="724885"/>
          </a:xfrm>
          <a:prstGeom prst="bentConnector4">
            <a:avLst>
              <a:gd name="adj1" fmla="val 125"/>
              <a:gd name="adj2" fmla="val 131536"/>
            </a:avLst>
          </a:prstGeom>
          <a:ln w="25400">
            <a:solidFill>
              <a:srgbClr val="00B05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연결자 52"/>
          <p:cNvSpPr/>
          <p:nvPr/>
        </p:nvSpPr>
        <p:spPr>
          <a:xfrm>
            <a:off x="6629188" y="5457962"/>
            <a:ext cx="100039" cy="114178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658216" y="4206838"/>
            <a:ext cx="829478" cy="6509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56" name="순서도: 연결자 55"/>
          <p:cNvSpPr/>
          <p:nvPr/>
        </p:nvSpPr>
        <p:spPr>
          <a:xfrm>
            <a:off x="6629188" y="4156432"/>
            <a:ext cx="100039" cy="114178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658216" y="2923274"/>
            <a:ext cx="829478" cy="6509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FFF00"/>
                </a:solidFill>
              </a:rPr>
              <a:t>30</a:t>
            </a:r>
          </a:p>
        </p:txBody>
      </p:sp>
      <p:sp>
        <p:nvSpPr>
          <p:cNvPr id="58" name="순서도: 연결자 57"/>
          <p:cNvSpPr/>
          <p:nvPr/>
        </p:nvSpPr>
        <p:spPr>
          <a:xfrm>
            <a:off x="6614674" y="2886194"/>
            <a:ext cx="100039" cy="114178"/>
          </a:xfrm>
          <a:prstGeom prst="flowChartConnector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(5/8)---[3-5.c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282" y="1357298"/>
            <a:ext cx="5681748" cy="521497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 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num=10;</a:t>
            </a:r>
          </a:p>
          <a:p>
            <a:r>
              <a:rPr lang="en-US" altLang="ko-KR" sz="2000" dirty="0" smtClean="0"/>
              <a:t>   int* ip=NULL;	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포인터 변수 선언</a:t>
            </a:r>
          </a:p>
          <a:p>
            <a:r>
              <a:rPr lang="ko-KR" altLang="en-US" sz="2000" dirty="0" smtClean="0"/>
              <a:t>			</a:t>
            </a:r>
          </a:p>
          <a:p>
            <a:r>
              <a:rPr lang="en-US" altLang="ko-KR" sz="2000" dirty="0" smtClean="0"/>
              <a:t>   ip=&amp;num;	 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//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주소 저장</a:t>
            </a:r>
          </a:p>
          <a:p>
            <a:r>
              <a:rPr lang="ko-KR" altLang="en-US" sz="2000" dirty="0" smtClean="0"/>
              <a:t>			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%x %d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&amp;*&amp;ip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*&amp;ip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**&amp;ip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printf("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%x %x %d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*ip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2000232" y="4929198"/>
            <a:ext cx="214314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*&amp;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는 서로 상쇄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929322" y="1785926"/>
            <a:ext cx="3117380" cy="1928826"/>
            <a:chOff x="6288565" y="1268760"/>
            <a:chExt cx="3168902" cy="1928826"/>
          </a:xfrm>
        </p:grpSpPr>
        <p:grpSp>
          <p:nvGrpSpPr>
            <p:cNvPr id="7" name="그룹 29"/>
            <p:cNvGrpSpPr/>
            <p:nvPr/>
          </p:nvGrpSpPr>
          <p:grpSpPr>
            <a:xfrm>
              <a:off x="6288565" y="1268760"/>
              <a:ext cx="3168902" cy="1928826"/>
              <a:chOff x="6288565" y="1268760"/>
              <a:chExt cx="3168902" cy="1928826"/>
            </a:xfrm>
          </p:grpSpPr>
          <p:grpSp>
            <p:nvGrpSpPr>
              <p:cNvPr id="9" name="그룹 76"/>
              <p:cNvGrpSpPr/>
              <p:nvPr/>
            </p:nvGrpSpPr>
            <p:grpSpPr>
              <a:xfrm>
                <a:off x="6578586" y="1268760"/>
                <a:ext cx="1870363" cy="1008112"/>
                <a:chOff x="4249311" y="4429132"/>
                <a:chExt cx="1921596" cy="1008112"/>
              </a:xfrm>
            </p:grpSpPr>
            <p:grpSp>
              <p:nvGrpSpPr>
                <p:cNvPr id="16" name="그룹 75"/>
                <p:cNvGrpSpPr/>
                <p:nvPr/>
              </p:nvGrpSpPr>
              <p:grpSpPr>
                <a:xfrm>
                  <a:off x="4249311" y="4429132"/>
                  <a:ext cx="1921596" cy="1008112"/>
                  <a:chOff x="4249311" y="4429132"/>
                  <a:chExt cx="1921596" cy="1008112"/>
                </a:xfrm>
              </p:grpSpPr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857750" y="4786322"/>
                    <a:ext cx="886275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/>
                      <a:t>&amp;num</a:t>
                    </a:r>
                  </a:p>
                </p:txBody>
              </p:sp>
              <p:sp>
                <p:nvSpPr>
                  <p:cNvPr id="19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20" name="TextBox 144"/>
                  <p:cNvSpPr txBox="1"/>
                  <p:nvPr/>
                </p:nvSpPr>
                <p:spPr>
                  <a:xfrm>
                    <a:off x="4249311" y="4591544"/>
                    <a:ext cx="606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&amp;ip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44027" y="4928688"/>
                    <a:ext cx="426880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>
                        <a:solidFill>
                          <a:srgbClr val="FF0000"/>
                        </a:solidFill>
                      </a:rPr>
                      <a:t>ip</a:t>
                    </a:r>
                    <a:endParaRPr lang="en-US" altLang="ko-KR" sz="20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7" name="순서도: 연결자 16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76"/>
              <p:cNvGrpSpPr/>
              <p:nvPr/>
            </p:nvGrpSpPr>
            <p:grpSpPr>
              <a:xfrm>
                <a:off x="6288565" y="2337372"/>
                <a:ext cx="3168902" cy="860214"/>
                <a:chOff x="3951358" y="4201600"/>
                <a:chExt cx="3255711" cy="860214"/>
              </a:xfrm>
            </p:grpSpPr>
            <p:grpSp>
              <p:nvGrpSpPr>
                <p:cNvPr id="11" name="그룹 75"/>
                <p:cNvGrpSpPr/>
                <p:nvPr/>
              </p:nvGrpSpPr>
              <p:grpSpPr>
                <a:xfrm>
                  <a:off x="3951358" y="4201600"/>
                  <a:ext cx="3255711" cy="860214"/>
                  <a:chOff x="3951358" y="4201600"/>
                  <a:chExt cx="3255711" cy="860214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4857752" y="4410892"/>
                    <a:ext cx="88629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10</a:t>
                    </a:r>
                  </a:p>
                </p:txBody>
              </p:sp>
              <p:sp>
                <p:nvSpPr>
                  <p:cNvPr id="14" name="TextBox 144"/>
                  <p:cNvSpPr txBox="1"/>
                  <p:nvPr/>
                </p:nvSpPr>
                <p:spPr>
                  <a:xfrm>
                    <a:off x="3951358" y="4201600"/>
                    <a:ext cx="901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&amp;num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5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17927" y="4517229"/>
                    <a:ext cx="1489142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num==</a:t>
                    </a:r>
                    <a:r>
                      <a:rPr lang="en-US" altLang="ko-KR" sz="2000" b="1" dirty="0" smtClean="0">
                        <a:solidFill>
                          <a:srgbClr val="FF0000"/>
                        </a:solidFill>
                      </a:rPr>
                      <a:t>*ip</a:t>
                    </a:r>
                    <a:endParaRPr lang="en-US" altLang="ko-KR" sz="20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2" name="순서도: 연결자 11"/>
                <p:cNvSpPr/>
                <p:nvPr/>
              </p:nvSpPr>
              <p:spPr>
                <a:xfrm>
                  <a:off x="4829855" y="4346302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" name="꺾인 연결선 26"/>
            <p:cNvCxnSpPr>
              <a:endCxn id="14" idx="0"/>
            </p:cNvCxnSpPr>
            <p:nvPr/>
          </p:nvCxnSpPr>
          <p:spPr>
            <a:xfrm rot="10800000" flipV="1">
              <a:off x="6727149" y="1983142"/>
              <a:ext cx="563552" cy="35423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786322"/>
            <a:ext cx="232886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(6/8)---[3-6.c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96" y="1907340"/>
            <a:ext cx="5340308" cy="409342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 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num1=10;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num2=0;</a:t>
            </a:r>
          </a:p>
          <a:p>
            <a:r>
              <a:rPr lang="en-US" altLang="ko-KR" sz="2000" dirty="0" smtClean="0"/>
              <a:t>   int* ip=NULL;	// </a:t>
            </a:r>
            <a:r>
              <a:rPr lang="ko-KR" altLang="en-US" sz="2000" dirty="0" smtClean="0"/>
              <a:t>포인터 변수 선언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en-US" altLang="ko-KR" sz="2000" dirty="0" smtClean="0"/>
              <a:t>   ip=&amp;num1;	// </a:t>
            </a:r>
            <a:r>
              <a:rPr lang="ko-KR" altLang="en-US" sz="2000" dirty="0" smtClean="0"/>
              <a:t>주소 저장</a:t>
            </a:r>
          </a:p>
          <a:p>
            <a:r>
              <a:rPr lang="ko-KR" altLang="en-US" sz="2000" dirty="0" smtClean="0"/>
              <a:t>			</a:t>
            </a:r>
          </a:p>
          <a:p>
            <a:r>
              <a:rPr lang="en-US" altLang="ko-KR" sz="2000" dirty="0" smtClean="0"/>
              <a:t>   num2=*ip+num1; 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000" dirty="0" smtClean="0"/>
              <a:t>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*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num1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num2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000760" y="4020626"/>
            <a:ext cx="2626889" cy="848350"/>
            <a:chOff x="5786446" y="4803208"/>
            <a:chExt cx="2626889" cy="848350"/>
          </a:xfrm>
        </p:grpSpPr>
        <p:sp>
          <p:nvSpPr>
            <p:cNvPr id="5" name="직사각형 4"/>
            <p:cNvSpPr/>
            <p:nvPr/>
          </p:nvSpPr>
          <p:spPr>
            <a:xfrm>
              <a:off x="6786578" y="5000636"/>
              <a:ext cx="848633" cy="650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TextBox 144"/>
            <p:cNvSpPr txBox="1"/>
            <p:nvPr/>
          </p:nvSpPr>
          <p:spPr>
            <a:xfrm>
              <a:off x="5786446" y="4803208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&amp;num1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7" name="순서도: 연결자 6"/>
            <p:cNvSpPr/>
            <p:nvPr/>
          </p:nvSpPr>
          <p:spPr>
            <a:xfrm>
              <a:off x="6770493" y="4933396"/>
              <a:ext cx="98412" cy="114178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600292" y="5116856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num1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00760" y="2869638"/>
            <a:ext cx="2626889" cy="848350"/>
            <a:chOff x="5786446" y="4803208"/>
            <a:chExt cx="2626889" cy="848350"/>
          </a:xfrm>
        </p:grpSpPr>
        <p:sp>
          <p:nvSpPr>
            <p:cNvPr id="11" name="직사각형 10"/>
            <p:cNvSpPr/>
            <p:nvPr/>
          </p:nvSpPr>
          <p:spPr>
            <a:xfrm>
              <a:off x="6786578" y="5000636"/>
              <a:ext cx="848633" cy="650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TextBox 144"/>
            <p:cNvSpPr txBox="1"/>
            <p:nvPr/>
          </p:nvSpPr>
          <p:spPr>
            <a:xfrm>
              <a:off x="5786446" y="4803208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&amp;num2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3" name="순서도: 연결자 12"/>
            <p:cNvSpPr/>
            <p:nvPr/>
          </p:nvSpPr>
          <p:spPr>
            <a:xfrm>
              <a:off x="6770493" y="4933396"/>
              <a:ext cx="98412" cy="114178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00292" y="5116856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num2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81638" y="1571612"/>
            <a:ext cx="1826024" cy="860492"/>
            <a:chOff x="6167324" y="4791066"/>
            <a:chExt cx="1826024" cy="860492"/>
          </a:xfrm>
        </p:grpSpPr>
        <p:sp>
          <p:nvSpPr>
            <p:cNvPr id="16" name="직사각형 15"/>
            <p:cNvSpPr/>
            <p:nvPr/>
          </p:nvSpPr>
          <p:spPr>
            <a:xfrm>
              <a:off x="6786578" y="5000636"/>
              <a:ext cx="848633" cy="650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44"/>
            <p:cNvSpPr txBox="1"/>
            <p:nvPr/>
          </p:nvSpPr>
          <p:spPr>
            <a:xfrm>
              <a:off x="6167324" y="479106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&amp;ip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8" name="순서도: 연결자 17"/>
            <p:cNvSpPr/>
            <p:nvPr/>
          </p:nvSpPr>
          <p:spPr>
            <a:xfrm>
              <a:off x="6770493" y="4933396"/>
              <a:ext cx="98412" cy="114178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600292" y="5116856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ip</a:t>
              </a:r>
              <a:endParaRPr lang="ko-KR" altLang="en-US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357950" y="5715016"/>
            <a:ext cx="214314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그림 그려 볼 것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7286644" y="5214950"/>
            <a:ext cx="214314" cy="29913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31998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잘못 사용된 포인터</a:t>
            </a:r>
            <a:endParaRPr lang="en-US" altLang="ko-KR" b="1" dirty="0" smtClean="0">
              <a:solidFill>
                <a:srgbClr val="0000FF"/>
              </a:solidFill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329262" y="1571612"/>
            <a:ext cx="5339923" cy="2545283"/>
            <a:chOff x="486140" y="1435216"/>
            <a:chExt cx="5339923" cy="2545283"/>
          </a:xfrm>
        </p:grpSpPr>
        <p:sp>
          <p:nvSpPr>
            <p:cNvPr id="7" name="TextBox 6"/>
            <p:cNvSpPr txBox="1"/>
            <p:nvPr/>
          </p:nvSpPr>
          <p:spPr>
            <a:xfrm>
              <a:off x="828816" y="1949174"/>
              <a:ext cx="3042806" cy="2031325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#include &lt;</a:t>
              </a:r>
              <a:r>
                <a:rPr lang="en-US" altLang="ko-KR" dirty="0" err="1" smtClean="0"/>
                <a:t>stdio.h</a:t>
              </a:r>
              <a:r>
                <a:rPr lang="en-US" altLang="ko-KR" dirty="0" smtClean="0"/>
                <a:t>&gt;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main(void)</a:t>
              </a:r>
            </a:p>
            <a:p>
              <a:r>
                <a:rPr lang="en-US" altLang="ko-KR" dirty="0" smtClean="0"/>
                <a:t>{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dirty="0" err="1" smtClean="0"/>
                <a:t>int</a:t>
              </a:r>
              <a:r>
                <a:rPr lang="en-US" altLang="ko-KR" dirty="0" smtClean="0"/>
                <a:t>* </a:t>
              </a:r>
              <a:r>
                <a:rPr lang="en-US" altLang="ko-KR" dirty="0" err="1" smtClean="0"/>
                <a:t>ip</a:t>
              </a:r>
              <a:r>
                <a:rPr lang="en-US" altLang="ko-KR" dirty="0" smtClean="0"/>
                <a:t>=NULL;</a:t>
              </a:r>
            </a:p>
            <a:p>
              <a:r>
                <a:rPr lang="en-US" altLang="ko-KR" dirty="0" smtClean="0"/>
                <a:t>   </a:t>
              </a:r>
              <a:r>
                <a:rPr lang="en-US" altLang="ko-KR" b="1" dirty="0" smtClean="0"/>
                <a:t>*ip=10000;  </a:t>
              </a:r>
            </a:p>
            <a:p>
              <a:r>
                <a:rPr lang="en-US" altLang="ko-KR" dirty="0" smtClean="0"/>
                <a:t>   return 0;</a:t>
              </a:r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140" y="1435216"/>
              <a:ext cx="5339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/>
                <a:t>① 포인터 변수에 주소를 저장하지 않은 경우</a:t>
              </a:r>
              <a:endParaRPr lang="ko-KR" altLang="en-US" sz="2000" b="1" dirty="0"/>
            </a:p>
          </p:txBody>
        </p:sp>
      </p:grpSp>
      <p:grpSp>
        <p:nvGrpSpPr>
          <p:cNvPr id="4" name="그룹 10"/>
          <p:cNvGrpSpPr/>
          <p:nvPr/>
        </p:nvGrpSpPr>
        <p:grpSpPr>
          <a:xfrm>
            <a:off x="285720" y="4221143"/>
            <a:ext cx="4224233" cy="2494005"/>
            <a:chOff x="1884153" y="3068960"/>
            <a:chExt cx="4224233" cy="2494005"/>
          </a:xfrm>
        </p:grpSpPr>
        <p:sp>
          <p:nvSpPr>
            <p:cNvPr id="8" name="TextBox 7"/>
            <p:cNvSpPr txBox="1"/>
            <p:nvPr/>
          </p:nvSpPr>
          <p:spPr>
            <a:xfrm>
              <a:off x="2271838" y="3531640"/>
              <a:ext cx="2969901" cy="2031325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#include &lt;</a:t>
              </a:r>
              <a:r>
                <a:rPr lang="en-US" altLang="ko-KR" dirty="0" err="1" smtClean="0"/>
                <a:t>stdio.h</a:t>
              </a:r>
              <a:r>
                <a:rPr lang="en-US" altLang="ko-KR" dirty="0" smtClean="0"/>
                <a:t>&gt;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main(void)</a:t>
              </a:r>
            </a:p>
            <a:p>
              <a:r>
                <a:rPr lang="en-US" altLang="ko-KR" dirty="0" smtClean="0"/>
                <a:t>{</a:t>
              </a:r>
            </a:p>
            <a:p>
              <a:r>
                <a:rPr lang="en-US" altLang="ko-KR" b="1" dirty="0" smtClean="0"/>
                <a:t>   </a:t>
              </a:r>
              <a:r>
                <a:rPr lang="en-US" altLang="ko-KR" b="1" dirty="0" err="1" smtClean="0"/>
                <a:t>int</a:t>
              </a:r>
              <a:r>
                <a:rPr lang="en-US" altLang="ko-KR" b="1" dirty="0" smtClean="0"/>
                <a:t>* </a:t>
              </a:r>
              <a:r>
                <a:rPr lang="en-US" altLang="ko-KR" b="1" dirty="0" err="1" smtClean="0"/>
                <a:t>ip</a:t>
              </a:r>
              <a:r>
                <a:rPr lang="en-US" altLang="ko-KR" b="1" dirty="0" smtClean="0"/>
                <a:t>=14592343;</a:t>
              </a:r>
            </a:p>
            <a:p>
              <a:r>
                <a:rPr lang="en-US" altLang="ko-KR" dirty="0" smtClean="0"/>
                <a:t>   *</a:t>
              </a:r>
              <a:r>
                <a:rPr lang="en-US" altLang="ko-KR" dirty="0" err="1" smtClean="0"/>
                <a:t>ip</a:t>
              </a:r>
              <a:r>
                <a:rPr lang="en-US" altLang="ko-KR" dirty="0" smtClean="0"/>
                <a:t>=1020;</a:t>
              </a:r>
            </a:p>
            <a:p>
              <a:r>
                <a:rPr lang="en-US" altLang="ko-KR" dirty="0" smtClean="0"/>
                <a:t>   return 0;</a:t>
              </a:r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4153" y="3068960"/>
              <a:ext cx="422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/>
                <a:t>② 포인터 변수에 이상한 주소 저장</a:t>
              </a:r>
              <a:endParaRPr lang="ko-KR" altLang="en-US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31998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포인터 변수의 초기화 방법 </a:t>
            </a:r>
            <a:r>
              <a:rPr lang="en-US" altLang="ko-KR" b="1" dirty="0" smtClean="0">
                <a:solidFill>
                  <a:srgbClr val="0000FF"/>
                </a:solidFill>
              </a:rPr>
              <a:t>2 </a:t>
            </a:r>
            <a:r>
              <a:rPr lang="ko-KR" altLang="en-US" b="1" dirty="0" smtClean="0">
                <a:solidFill>
                  <a:srgbClr val="0000FF"/>
                </a:solidFill>
              </a:rPr>
              <a:t>가지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buNone/>
            </a:pPr>
            <a:endParaRPr lang="en-US" altLang="ko-KR" b="1" dirty="0" smtClean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744" y="2404296"/>
            <a:ext cx="2841291" cy="304698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#include 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int num=10;</a:t>
            </a:r>
          </a:p>
          <a:p>
            <a:r>
              <a:rPr lang="en-US" altLang="ko-KR" sz="2400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int* ip=NULL;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ip=&amp;num; </a:t>
            </a:r>
          </a:p>
          <a:p>
            <a:r>
              <a:rPr lang="en-US" altLang="ko-KR" sz="2400" dirty="0" smtClean="0"/>
              <a:t>   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77443" y="2569480"/>
            <a:ext cx="2872902" cy="267765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#include 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int num=10;</a:t>
            </a:r>
          </a:p>
          <a:p>
            <a:r>
              <a:rPr lang="en-US" altLang="ko-KR" sz="2400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int* ip=&amp;num; </a:t>
            </a:r>
          </a:p>
          <a:p>
            <a:r>
              <a:rPr lang="en-US" altLang="ko-KR" sz="2400" dirty="0" smtClean="0"/>
              <a:t>   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03892" y="3784546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==</a:t>
            </a:r>
            <a:endParaRPr lang="ko-KR" alt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646702" y="3498174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같은 표현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68" y="5572140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포인터 변수의 선언과 초기화를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개별적으로 수행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70343" y="5572140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포인터 변수의 선언과 초기화를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동시에 수행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257956" y="5885788"/>
            <a:ext cx="714380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86046" y="5872406"/>
            <a:ext cx="714380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3.3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다차원 포인터 변수의 선언과 사용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다차원 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다차원 포인터 변수란</a:t>
            </a:r>
            <a:r>
              <a:rPr lang="en-US" altLang="ko-KR" b="1" dirty="0" smtClean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en-US" altLang="ko-KR" b="1" dirty="0" smtClean="0"/>
              <a:t>‘2</a:t>
            </a:r>
            <a:r>
              <a:rPr lang="ko-KR" altLang="en-US" b="1" dirty="0" smtClean="0"/>
              <a:t>차원 이상의 포인터 변수를 의미한다</a:t>
            </a:r>
            <a:r>
              <a:rPr lang="en-US" altLang="ko-KR" b="1" dirty="0" smtClean="0"/>
              <a:t>.’</a:t>
            </a:r>
            <a:endParaRPr lang="ko-KR" altLang="en-US" b="1" dirty="0"/>
          </a:p>
        </p:txBody>
      </p:sp>
      <p:pic>
        <p:nvPicPr>
          <p:cNvPr id="4" name="그림 3" descr="ch03-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436" y="2327062"/>
            <a:ext cx="3316308" cy="2230432"/>
          </a:xfrm>
          <a:prstGeom prst="rect">
            <a:avLst/>
          </a:prstGeom>
        </p:spPr>
      </p:pic>
      <p:pic>
        <p:nvPicPr>
          <p:cNvPr id="5" name="그림 4" descr="ch03-02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5424" y="4646201"/>
            <a:ext cx="3845402" cy="2140385"/>
          </a:xfrm>
          <a:prstGeom prst="rect">
            <a:avLst/>
          </a:prstGeom>
        </p:spPr>
      </p:pic>
      <p:pic>
        <p:nvPicPr>
          <p:cNvPr id="6" name="그림 5" descr="ch03-02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4" y="2384175"/>
            <a:ext cx="3672366" cy="21297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7224" y="2571744"/>
            <a:ext cx="1428760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71402" y="4900170"/>
            <a:ext cx="1643074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740" y="2600772"/>
            <a:ext cx="1428760" cy="214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다차원 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(2/11)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ko-KR" altLang="en-US" b="1" dirty="0" smtClean="0">
                <a:solidFill>
                  <a:srgbClr val="0000FF"/>
                </a:solidFill>
              </a:rPr>
              <a:t>차원 포인터 변수</a:t>
            </a:r>
            <a:r>
              <a:rPr lang="ko-KR" altLang="en-US" b="1" dirty="0" smtClean="0"/>
              <a:t>의 역할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0000FF"/>
                </a:solidFill>
              </a:rPr>
              <a:t>일반 변수의 주소를 저장</a:t>
            </a:r>
            <a:endParaRPr lang="en-US" altLang="ko-KR" b="1" dirty="0" smtClean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744" y="2668028"/>
            <a:ext cx="2841291" cy="304698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#include 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int num=10;</a:t>
            </a:r>
          </a:p>
          <a:p>
            <a:r>
              <a:rPr lang="en-US" altLang="ko-KR" sz="2400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b="1" dirty="0" smtClean="0">
                <a:solidFill>
                  <a:srgbClr val="0000FF"/>
                </a:solidFill>
              </a:rPr>
              <a:t>int* p1=NULL;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p1=&amp;num; </a:t>
            </a:r>
          </a:p>
          <a:p>
            <a:r>
              <a:rPr lang="en-US" altLang="ko-KR" sz="2400" dirty="0" smtClean="0"/>
              <a:t>   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4567220" y="3143248"/>
            <a:ext cx="3219490" cy="2143140"/>
            <a:chOff x="4214810" y="3143248"/>
            <a:chExt cx="3219490" cy="2143140"/>
          </a:xfrm>
        </p:grpSpPr>
        <p:grpSp>
          <p:nvGrpSpPr>
            <p:cNvPr id="24" name="그룹 23"/>
            <p:cNvGrpSpPr/>
            <p:nvPr/>
          </p:nvGrpSpPr>
          <p:grpSpPr>
            <a:xfrm>
              <a:off x="4214811" y="3143248"/>
              <a:ext cx="3219489" cy="1928826"/>
              <a:chOff x="6288564" y="1268760"/>
              <a:chExt cx="3272698" cy="1928826"/>
            </a:xfrm>
          </p:grpSpPr>
          <p:grpSp>
            <p:nvGrpSpPr>
              <p:cNvPr id="25" name="그룹 29"/>
              <p:cNvGrpSpPr/>
              <p:nvPr/>
            </p:nvGrpSpPr>
            <p:grpSpPr>
              <a:xfrm>
                <a:off x="6288564" y="1268760"/>
                <a:ext cx="3272698" cy="1928826"/>
                <a:chOff x="6288564" y="1268760"/>
                <a:chExt cx="3272698" cy="1928826"/>
              </a:xfrm>
            </p:grpSpPr>
            <p:grpSp>
              <p:nvGrpSpPr>
                <p:cNvPr id="27" name="그룹 76"/>
                <p:cNvGrpSpPr/>
                <p:nvPr/>
              </p:nvGrpSpPr>
              <p:grpSpPr>
                <a:xfrm>
                  <a:off x="6478064" y="1268760"/>
                  <a:ext cx="2057601" cy="1008112"/>
                  <a:chOff x="4146034" y="4429132"/>
                  <a:chExt cx="2113962" cy="1008112"/>
                </a:xfrm>
              </p:grpSpPr>
              <p:grpSp>
                <p:nvGrpSpPr>
                  <p:cNvPr id="35" name="그룹 75"/>
                  <p:cNvGrpSpPr/>
                  <p:nvPr/>
                </p:nvGrpSpPr>
                <p:grpSpPr>
                  <a:xfrm>
                    <a:off x="4146034" y="4429132"/>
                    <a:ext cx="2113962" cy="1008112"/>
                    <a:chOff x="4146034" y="4429132"/>
                    <a:chExt cx="2113962" cy="1008112"/>
                  </a:xfrm>
                </p:grpSpPr>
                <p:sp>
                  <p:nvSpPr>
                    <p:cNvPr id="37" name="직사각형 36"/>
                    <p:cNvSpPr/>
                    <p:nvPr/>
                  </p:nvSpPr>
                  <p:spPr>
                    <a:xfrm>
                      <a:off x="4857750" y="4786322"/>
                      <a:ext cx="886275" cy="65092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/>
                        <a:t>&amp;num</a:t>
                      </a:r>
                    </a:p>
                  </p:txBody>
                </p:sp>
                <p:sp>
                  <p:nvSpPr>
                    <p:cNvPr id="38" name="TextBox 144"/>
                    <p:cNvSpPr txBox="1"/>
                    <p:nvPr/>
                  </p:nvSpPr>
                  <p:spPr>
                    <a:xfrm>
                      <a:off x="4858655" y="4429132"/>
                      <a:ext cx="18979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ko-KR" altLang="en-US" sz="1200" b="1" dirty="0"/>
                    </a:p>
                  </p:txBody>
                </p:sp>
                <p:sp>
                  <p:nvSpPr>
                    <p:cNvPr id="39" name="TextBox 144"/>
                    <p:cNvSpPr txBox="1"/>
                    <p:nvPr/>
                  </p:nvSpPr>
                  <p:spPr>
                    <a:xfrm>
                      <a:off x="4146034" y="4606058"/>
                      <a:ext cx="68840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&amp;p1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40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744028" y="4928688"/>
                      <a:ext cx="515968" cy="4001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</a:rPr>
                        <a:t>p1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36" name="순서도: 연결자 35"/>
                  <p:cNvSpPr/>
                  <p:nvPr/>
                </p:nvSpPr>
                <p:spPr>
                  <a:xfrm>
                    <a:off x="4829857" y="4758426"/>
                    <a:ext cx="102779" cy="114178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8" name="그룹 76"/>
                <p:cNvGrpSpPr/>
                <p:nvPr/>
              </p:nvGrpSpPr>
              <p:grpSpPr>
                <a:xfrm>
                  <a:off x="6288564" y="2337372"/>
                  <a:ext cx="3272698" cy="860214"/>
                  <a:chOff x="3951358" y="4201600"/>
                  <a:chExt cx="3362351" cy="860214"/>
                </a:xfrm>
              </p:grpSpPr>
              <p:grpSp>
                <p:nvGrpSpPr>
                  <p:cNvPr id="30" name="그룹 75"/>
                  <p:cNvGrpSpPr/>
                  <p:nvPr/>
                </p:nvGrpSpPr>
                <p:grpSpPr>
                  <a:xfrm>
                    <a:off x="3951358" y="4201600"/>
                    <a:ext cx="3362351" cy="860214"/>
                    <a:chOff x="3951358" y="4201600"/>
                    <a:chExt cx="3362351" cy="860214"/>
                  </a:xfrm>
                </p:grpSpPr>
                <p:sp>
                  <p:nvSpPr>
                    <p:cNvPr id="32" name="직사각형 31"/>
                    <p:cNvSpPr/>
                    <p:nvPr/>
                  </p:nvSpPr>
                  <p:spPr>
                    <a:xfrm>
                      <a:off x="4857752" y="4410892"/>
                      <a:ext cx="886290" cy="65092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3200" dirty="0" smtClean="0"/>
                        <a:t>10</a:t>
                      </a:r>
                    </a:p>
                  </p:txBody>
                </p:sp>
                <p:sp>
                  <p:nvSpPr>
                    <p:cNvPr id="33" name="TextBox 144"/>
                    <p:cNvSpPr txBox="1"/>
                    <p:nvPr/>
                  </p:nvSpPr>
                  <p:spPr>
                    <a:xfrm>
                      <a:off x="3951358" y="4201600"/>
                      <a:ext cx="9011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b="1" dirty="0" smtClean="0"/>
                        <a:t>&amp;num</a:t>
                      </a:r>
                      <a:endParaRPr lang="ko-KR" altLang="en-US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sp>
                  <p:nvSpPr>
                    <p:cNvPr id="34" name="Text Box 1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717924" y="4517229"/>
                      <a:ext cx="1595785" cy="4001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>
                      <a:spAutoFit/>
                    </a:bodyPr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2000" b="1" dirty="0" smtClean="0"/>
                        <a:t>num==</a:t>
                      </a:r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</a:rPr>
                        <a:t>*p1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31" name="순서도: 연결자 30"/>
                  <p:cNvSpPr/>
                  <p:nvPr/>
                </p:nvSpPr>
                <p:spPr>
                  <a:xfrm>
                    <a:off x="4829855" y="4346302"/>
                    <a:ext cx="102779" cy="114178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26" name="꺾인 연결선 26"/>
              <p:cNvCxnSpPr>
                <a:endCxn id="33" idx="0"/>
              </p:cNvCxnSpPr>
              <p:nvPr/>
            </p:nvCxnSpPr>
            <p:spPr>
              <a:xfrm rot="10800000" flipV="1">
                <a:off x="6727149" y="1983142"/>
                <a:ext cx="563552" cy="354230"/>
              </a:xfrm>
              <a:prstGeom prst="bentConnector2">
                <a:avLst/>
              </a:prstGeom>
              <a:ln w="25400">
                <a:solidFill>
                  <a:srgbClr val="0000FF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직사각형 40"/>
            <p:cNvSpPr/>
            <p:nvPr/>
          </p:nvSpPr>
          <p:spPr>
            <a:xfrm>
              <a:off x="4214810" y="3286124"/>
              <a:ext cx="3214710" cy="200026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3786182" y="4071380"/>
            <a:ext cx="642942" cy="5000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다차원 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(3/11)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</a:rPr>
              <a:t>2</a:t>
            </a:r>
            <a:r>
              <a:rPr lang="ko-KR" altLang="en-US" b="1" dirty="0" smtClean="0">
                <a:solidFill>
                  <a:srgbClr val="0000FF"/>
                </a:solidFill>
              </a:rPr>
              <a:t>차원 포인터 변수</a:t>
            </a:r>
            <a:r>
              <a:rPr lang="ko-KR" altLang="en-US" b="1" dirty="0" smtClean="0"/>
              <a:t>의 역할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ko-KR" altLang="en-US" b="1" dirty="0" smtClean="0">
                <a:solidFill>
                  <a:srgbClr val="0000FF"/>
                </a:solidFill>
              </a:rPr>
              <a:t>차원 포인터 변수의 주소를 저장</a:t>
            </a:r>
            <a:endParaRPr lang="en-US" altLang="ko-KR" b="1" dirty="0" smtClean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2281" y="2143116"/>
            <a:ext cx="2841291" cy="415498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#include 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int num=10;</a:t>
            </a:r>
          </a:p>
          <a:p>
            <a:r>
              <a:rPr lang="en-US" altLang="ko-KR" sz="2400" dirty="0" smtClean="0"/>
              <a:t>   int*  p1=NULL;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int** p2=NULL;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dirty="0" smtClean="0"/>
              <a:t>p1=&amp;num;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p2=&amp;p1; </a:t>
            </a:r>
          </a:p>
          <a:p>
            <a:r>
              <a:rPr lang="en-US" altLang="ko-KR" sz="2400" dirty="0" smtClean="0"/>
              <a:t>   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8" name="오른쪽 화살표 27"/>
          <p:cNvSpPr/>
          <p:nvPr/>
        </p:nvSpPr>
        <p:spPr>
          <a:xfrm>
            <a:off x="4372200" y="4071380"/>
            <a:ext cx="642942" cy="5000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4"/>
          <p:cNvGrpSpPr/>
          <p:nvPr/>
        </p:nvGrpSpPr>
        <p:grpSpPr>
          <a:xfrm>
            <a:off x="5357818" y="2456202"/>
            <a:ext cx="2500330" cy="3286148"/>
            <a:chOff x="5057552" y="2742516"/>
            <a:chExt cx="2500330" cy="3286148"/>
          </a:xfrm>
        </p:grpSpPr>
        <p:grpSp>
          <p:nvGrpSpPr>
            <p:cNvPr id="4" name="그룹 29"/>
            <p:cNvGrpSpPr/>
            <p:nvPr/>
          </p:nvGrpSpPr>
          <p:grpSpPr>
            <a:xfrm>
              <a:off x="5076558" y="3760120"/>
              <a:ext cx="2424400" cy="1928826"/>
              <a:chOff x="6288563" y="1268760"/>
              <a:chExt cx="2464468" cy="1928826"/>
            </a:xfrm>
          </p:grpSpPr>
          <p:grpSp>
            <p:nvGrpSpPr>
              <p:cNvPr id="5" name="그룹 76"/>
              <p:cNvGrpSpPr/>
              <p:nvPr/>
            </p:nvGrpSpPr>
            <p:grpSpPr>
              <a:xfrm>
                <a:off x="6478064" y="1268760"/>
                <a:ext cx="2057601" cy="1008112"/>
                <a:chOff x="4146034" y="4429132"/>
                <a:chExt cx="2113962" cy="1008112"/>
              </a:xfrm>
            </p:grpSpPr>
            <p:grpSp>
              <p:nvGrpSpPr>
                <p:cNvPr id="7" name="그룹 75"/>
                <p:cNvGrpSpPr/>
                <p:nvPr/>
              </p:nvGrpSpPr>
              <p:grpSpPr>
                <a:xfrm>
                  <a:off x="4146034" y="4429132"/>
                  <a:ext cx="2113962" cy="1008112"/>
                  <a:chOff x="4146034" y="4429132"/>
                  <a:chExt cx="2113962" cy="1008112"/>
                </a:xfrm>
              </p:grpSpPr>
              <p:sp>
                <p:nvSpPr>
                  <p:cNvPr id="37" name="직사각형 36"/>
                  <p:cNvSpPr/>
                  <p:nvPr/>
                </p:nvSpPr>
                <p:spPr>
                  <a:xfrm>
                    <a:off x="4857750" y="4786322"/>
                    <a:ext cx="886275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/>
                      <a:t>&amp;num</a:t>
                    </a:r>
                  </a:p>
                </p:txBody>
              </p:sp>
              <p:sp>
                <p:nvSpPr>
                  <p:cNvPr id="38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39" name="TextBox 144"/>
                  <p:cNvSpPr txBox="1"/>
                  <p:nvPr/>
                </p:nvSpPr>
                <p:spPr>
                  <a:xfrm>
                    <a:off x="4146034" y="4606058"/>
                    <a:ext cx="68840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&amp;p1</a:t>
                    </a:r>
                    <a:endParaRPr lang="ko-KR" altLang="en-US" b="1" dirty="0"/>
                  </a:p>
                </p:txBody>
              </p:sp>
              <p:sp>
                <p:nvSpPr>
                  <p:cNvPr id="4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44028" y="4928688"/>
                    <a:ext cx="515968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p1</a:t>
                    </a:r>
                    <a:endParaRPr lang="en-US" altLang="ko-KR" sz="2000" b="1" dirty="0"/>
                  </a:p>
                </p:txBody>
              </p:sp>
            </p:grpSp>
            <p:sp>
              <p:nvSpPr>
                <p:cNvPr id="36" name="순서도: 연결자 35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76"/>
              <p:cNvGrpSpPr/>
              <p:nvPr/>
            </p:nvGrpSpPr>
            <p:grpSpPr>
              <a:xfrm>
                <a:off x="6288563" y="2337372"/>
                <a:ext cx="2464468" cy="860214"/>
                <a:chOff x="3951358" y="4201600"/>
                <a:chExt cx="2531981" cy="860214"/>
              </a:xfrm>
            </p:grpSpPr>
            <p:grpSp>
              <p:nvGrpSpPr>
                <p:cNvPr id="10" name="그룹 75"/>
                <p:cNvGrpSpPr/>
                <p:nvPr/>
              </p:nvGrpSpPr>
              <p:grpSpPr>
                <a:xfrm>
                  <a:off x="3951358" y="4201600"/>
                  <a:ext cx="2531981" cy="860214"/>
                  <a:chOff x="3951358" y="4201600"/>
                  <a:chExt cx="2531981" cy="860214"/>
                </a:xfrm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4857752" y="4410892"/>
                    <a:ext cx="88629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10</a:t>
                    </a:r>
                  </a:p>
                </p:txBody>
              </p:sp>
              <p:sp>
                <p:nvSpPr>
                  <p:cNvPr id="33" name="TextBox 144"/>
                  <p:cNvSpPr txBox="1"/>
                  <p:nvPr/>
                </p:nvSpPr>
                <p:spPr>
                  <a:xfrm>
                    <a:off x="3951358" y="4201600"/>
                    <a:ext cx="901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&amp;num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34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17924" y="4517229"/>
                    <a:ext cx="765415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num</a:t>
                    </a:r>
                    <a:endParaRPr lang="en-US" altLang="ko-KR" sz="20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31" name="순서도: 연결자 30"/>
                <p:cNvSpPr/>
                <p:nvPr/>
              </p:nvSpPr>
              <p:spPr>
                <a:xfrm>
                  <a:off x="4829855" y="4346302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6" name="꺾인 연결선 26"/>
            <p:cNvCxnSpPr>
              <a:endCxn id="33" idx="0"/>
            </p:cNvCxnSpPr>
            <p:nvPr/>
          </p:nvCxnSpPr>
          <p:spPr>
            <a:xfrm rot="10800000" flipV="1">
              <a:off x="5508013" y="4474502"/>
              <a:ext cx="554390" cy="35423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5944453" y="3109198"/>
              <a:ext cx="848621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&amp;p1</a:t>
              </a:r>
            </a:p>
          </p:txBody>
        </p:sp>
        <p:sp>
          <p:nvSpPr>
            <p:cNvPr id="23" name="TextBox 144"/>
            <p:cNvSpPr txBox="1"/>
            <p:nvPr/>
          </p:nvSpPr>
          <p:spPr>
            <a:xfrm>
              <a:off x="5262975" y="292893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&amp;p2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6793076" y="3251564"/>
              <a:ext cx="4940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>
                  <a:solidFill>
                    <a:srgbClr val="FF0000"/>
                  </a:solidFill>
                </a:rPr>
                <a:t>p2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hape 26"/>
            <p:cNvCxnSpPr/>
            <p:nvPr/>
          </p:nvCxnSpPr>
          <p:spPr>
            <a:xfrm rot="10800000" flipV="1">
              <a:off x="5592555" y="3474368"/>
              <a:ext cx="484134" cy="462678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057552" y="2742516"/>
              <a:ext cx="2500330" cy="328614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다차원 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(4/11)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</a:rPr>
              <a:t>3</a:t>
            </a:r>
            <a:r>
              <a:rPr lang="ko-KR" altLang="en-US" b="1" dirty="0" smtClean="0">
                <a:solidFill>
                  <a:srgbClr val="0000FF"/>
                </a:solidFill>
              </a:rPr>
              <a:t>차원 포인터 변수</a:t>
            </a:r>
            <a:r>
              <a:rPr lang="ko-KR" altLang="en-US" b="1" dirty="0" smtClean="0"/>
              <a:t>의 역할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2</a:t>
            </a:r>
            <a:r>
              <a:rPr lang="ko-KR" altLang="en-US" b="1" dirty="0" smtClean="0">
                <a:solidFill>
                  <a:srgbClr val="0000FF"/>
                </a:solidFill>
              </a:rPr>
              <a:t>차원 포인터 변수의 주소를 저장</a:t>
            </a:r>
            <a:endParaRPr lang="en-US" altLang="ko-KR" b="1" dirty="0" smtClean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015" y="1758030"/>
            <a:ext cx="2841291" cy="489364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#include &lt;</a:t>
            </a:r>
            <a:r>
              <a:rPr lang="en-US" altLang="ko-KR" sz="2400" dirty="0" err="1" smtClean="0"/>
              <a:t>stdio.h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int</a:t>
            </a:r>
            <a:r>
              <a:rPr lang="en-US" altLang="ko-KR" sz="2400" dirty="0" smtClean="0"/>
              <a:t> main(void)</a:t>
            </a:r>
          </a:p>
          <a:p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int  num=10;</a:t>
            </a:r>
          </a:p>
          <a:p>
            <a:r>
              <a:rPr lang="en-US" altLang="ko-KR" sz="2400" dirty="0" smtClean="0"/>
              <a:t>   int*   p1=NULL;</a:t>
            </a:r>
          </a:p>
          <a:p>
            <a:r>
              <a:rPr lang="en-US" altLang="ko-KR" sz="2400" dirty="0" smtClean="0"/>
              <a:t>   int**  p2=NULL;</a:t>
            </a:r>
          </a:p>
          <a:p>
            <a:r>
              <a:rPr lang="en-US" altLang="ko-KR" sz="2400" dirty="0" smtClean="0"/>
              <a:t>   int*** p3=NULL;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dirty="0" smtClean="0"/>
              <a:t>p1=&amp;num;</a:t>
            </a:r>
          </a:p>
          <a:p>
            <a:r>
              <a:rPr lang="en-US" altLang="ko-KR" sz="2400" b="1" dirty="0" smtClean="0">
                <a:solidFill>
                  <a:srgbClr val="0000FF"/>
                </a:solidFill>
              </a:rPr>
              <a:t>   </a:t>
            </a:r>
            <a:r>
              <a:rPr lang="en-US" altLang="ko-KR" sz="2400" dirty="0" smtClean="0"/>
              <a:t>p2=&amp;p1; </a:t>
            </a:r>
          </a:p>
          <a:p>
            <a:r>
              <a:rPr lang="en-US" altLang="ko-KR" sz="2400" dirty="0" smtClean="0"/>
              <a:t>   p3=&amp;p2;</a:t>
            </a:r>
          </a:p>
          <a:p>
            <a:r>
              <a:rPr lang="en-US" altLang="ko-KR" sz="2400" dirty="0" smtClean="0"/>
              <a:t>   return 0;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8" name="오른쪽 화살표 27"/>
          <p:cNvSpPr/>
          <p:nvPr/>
        </p:nvSpPr>
        <p:spPr>
          <a:xfrm>
            <a:off x="4071934" y="3857628"/>
            <a:ext cx="642942" cy="5000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5357818" y="2143116"/>
            <a:ext cx="2571768" cy="4000528"/>
            <a:chOff x="4929190" y="1857364"/>
            <a:chExt cx="2571768" cy="4000528"/>
          </a:xfrm>
        </p:grpSpPr>
        <p:grpSp>
          <p:nvGrpSpPr>
            <p:cNvPr id="4" name="그룹 29"/>
            <p:cNvGrpSpPr/>
            <p:nvPr/>
          </p:nvGrpSpPr>
          <p:grpSpPr>
            <a:xfrm>
              <a:off x="5076558" y="3760120"/>
              <a:ext cx="2424400" cy="1928826"/>
              <a:chOff x="6288563" y="1268760"/>
              <a:chExt cx="2464468" cy="1928826"/>
            </a:xfrm>
          </p:grpSpPr>
          <p:grpSp>
            <p:nvGrpSpPr>
              <p:cNvPr id="5" name="그룹 76"/>
              <p:cNvGrpSpPr/>
              <p:nvPr/>
            </p:nvGrpSpPr>
            <p:grpSpPr>
              <a:xfrm>
                <a:off x="6478064" y="1268760"/>
                <a:ext cx="2057601" cy="1008112"/>
                <a:chOff x="4146034" y="4429132"/>
                <a:chExt cx="2113962" cy="1008112"/>
              </a:xfrm>
            </p:grpSpPr>
            <p:grpSp>
              <p:nvGrpSpPr>
                <p:cNvPr id="7" name="그룹 75"/>
                <p:cNvGrpSpPr/>
                <p:nvPr/>
              </p:nvGrpSpPr>
              <p:grpSpPr>
                <a:xfrm>
                  <a:off x="4146034" y="4429132"/>
                  <a:ext cx="2113962" cy="1008112"/>
                  <a:chOff x="4146034" y="4429132"/>
                  <a:chExt cx="2113962" cy="1008112"/>
                </a:xfrm>
              </p:grpSpPr>
              <p:sp>
                <p:nvSpPr>
                  <p:cNvPr id="37" name="직사각형 36"/>
                  <p:cNvSpPr/>
                  <p:nvPr/>
                </p:nvSpPr>
                <p:spPr>
                  <a:xfrm>
                    <a:off x="4857750" y="4786322"/>
                    <a:ext cx="886275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/>
                      <a:t>&amp;num</a:t>
                    </a:r>
                  </a:p>
                </p:txBody>
              </p:sp>
              <p:sp>
                <p:nvSpPr>
                  <p:cNvPr id="38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39" name="TextBox 144"/>
                  <p:cNvSpPr txBox="1"/>
                  <p:nvPr/>
                </p:nvSpPr>
                <p:spPr>
                  <a:xfrm>
                    <a:off x="4146034" y="4606058"/>
                    <a:ext cx="68840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&amp;p1</a:t>
                    </a:r>
                    <a:endParaRPr lang="ko-KR" altLang="en-US" b="1" dirty="0"/>
                  </a:p>
                </p:txBody>
              </p:sp>
              <p:sp>
                <p:nvSpPr>
                  <p:cNvPr id="4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44028" y="4928688"/>
                    <a:ext cx="515968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p1</a:t>
                    </a:r>
                    <a:endParaRPr lang="en-US" altLang="ko-KR" sz="2000" b="1" dirty="0"/>
                  </a:p>
                </p:txBody>
              </p:sp>
            </p:grpSp>
            <p:sp>
              <p:nvSpPr>
                <p:cNvPr id="36" name="순서도: 연결자 35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76"/>
              <p:cNvGrpSpPr/>
              <p:nvPr/>
            </p:nvGrpSpPr>
            <p:grpSpPr>
              <a:xfrm>
                <a:off x="6288563" y="2337372"/>
                <a:ext cx="2464468" cy="860214"/>
                <a:chOff x="3951358" y="4201600"/>
                <a:chExt cx="2531981" cy="860214"/>
              </a:xfrm>
            </p:grpSpPr>
            <p:grpSp>
              <p:nvGrpSpPr>
                <p:cNvPr id="10" name="그룹 75"/>
                <p:cNvGrpSpPr/>
                <p:nvPr/>
              </p:nvGrpSpPr>
              <p:grpSpPr>
                <a:xfrm>
                  <a:off x="3951358" y="4201600"/>
                  <a:ext cx="2531981" cy="860214"/>
                  <a:chOff x="3951358" y="4201600"/>
                  <a:chExt cx="2531981" cy="860214"/>
                </a:xfrm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4857752" y="4410892"/>
                    <a:ext cx="88629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10</a:t>
                    </a:r>
                  </a:p>
                </p:txBody>
              </p:sp>
              <p:sp>
                <p:nvSpPr>
                  <p:cNvPr id="33" name="TextBox 144"/>
                  <p:cNvSpPr txBox="1"/>
                  <p:nvPr/>
                </p:nvSpPr>
                <p:spPr>
                  <a:xfrm>
                    <a:off x="3951358" y="4201600"/>
                    <a:ext cx="901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&amp;num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34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17924" y="4517229"/>
                    <a:ext cx="765415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num</a:t>
                    </a:r>
                    <a:endParaRPr lang="en-US" altLang="ko-KR" sz="20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31" name="순서도: 연결자 30"/>
                <p:cNvSpPr/>
                <p:nvPr/>
              </p:nvSpPr>
              <p:spPr>
                <a:xfrm>
                  <a:off x="4829855" y="4346302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6" name="꺾인 연결선 26"/>
            <p:cNvCxnSpPr>
              <a:endCxn id="33" idx="0"/>
            </p:cNvCxnSpPr>
            <p:nvPr/>
          </p:nvCxnSpPr>
          <p:spPr>
            <a:xfrm rot="10800000" flipV="1">
              <a:off x="5508013" y="4474502"/>
              <a:ext cx="554390" cy="354230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5944453" y="3109198"/>
              <a:ext cx="848621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&amp;p1</a:t>
              </a:r>
            </a:p>
          </p:txBody>
        </p:sp>
        <p:sp>
          <p:nvSpPr>
            <p:cNvPr id="23" name="TextBox 144"/>
            <p:cNvSpPr txBox="1"/>
            <p:nvPr/>
          </p:nvSpPr>
          <p:spPr>
            <a:xfrm>
              <a:off x="5262975" y="292893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&amp;p2</a:t>
              </a:r>
              <a:endParaRPr lang="ko-KR" altLang="en-US" b="1" dirty="0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6793076" y="3251564"/>
              <a:ext cx="4940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/>
                <a:t>p2</a:t>
              </a:r>
              <a:endParaRPr lang="en-US" altLang="ko-KR" sz="2000" b="1" dirty="0"/>
            </a:p>
          </p:txBody>
        </p:sp>
        <p:cxnSp>
          <p:nvCxnSpPr>
            <p:cNvPr id="27" name="Shape 26"/>
            <p:cNvCxnSpPr/>
            <p:nvPr/>
          </p:nvCxnSpPr>
          <p:spPr>
            <a:xfrm rot="10800000" flipV="1">
              <a:off x="5592555" y="3474368"/>
              <a:ext cx="484134" cy="462678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4929190" y="1857364"/>
              <a:ext cx="2571768" cy="400052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67858" y="2095684"/>
              <a:ext cx="848621" cy="65092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&amp;p2</a:t>
              </a:r>
            </a:p>
          </p:txBody>
        </p:sp>
        <p:sp>
          <p:nvSpPr>
            <p:cNvPr id="42" name="TextBox 144"/>
            <p:cNvSpPr txBox="1"/>
            <p:nvPr/>
          </p:nvSpPr>
          <p:spPr>
            <a:xfrm>
              <a:off x="5286380" y="191542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&amp;p3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6816481" y="2238050"/>
              <a:ext cx="4940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dirty="0" smtClean="0">
                  <a:solidFill>
                    <a:srgbClr val="FF0000"/>
                  </a:solidFill>
                </a:rPr>
                <a:t>p3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Shape 43"/>
            <p:cNvCxnSpPr/>
            <p:nvPr/>
          </p:nvCxnSpPr>
          <p:spPr>
            <a:xfrm rot="10800000" flipV="1">
              <a:off x="5615960" y="2460854"/>
              <a:ext cx="484134" cy="462678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학습목차</a:t>
            </a:r>
            <a:endParaRPr lang="ko-KR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716756" y="1747829"/>
            <a:ext cx="7527652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1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포인터란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725112" y="2714620"/>
            <a:ext cx="7519296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2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포인터 변수의 선언과 사용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736476" y="3643314"/>
            <a:ext cx="7507932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3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다차원 포인터 변수의 선언과 사용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gray">
          <a:xfrm>
            <a:off x="728862" y="4572008"/>
            <a:ext cx="7515546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4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주소의 가감산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gray">
          <a:xfrm>
            <a:off x="728862" y="5472806"/>
            <a:ext cx="7515546" cy="466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</a:t>
            </a:r>
            <a:r>
              <a:rPr kumimoji="1" lang="en-US" altLang="ko-KR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. 5</a:t>
            </a:r>
            <a:r>
              <a:rPr kumimoji="1" lang="en-US" altLang="ko-KR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24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함수 포인터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(5/11)---[3-7.c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504" y="1619329"/>
            <a:ext cx="4801314" cy="452431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 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char c1='A';</a:t>
            </a:r>
          </a:p>
          <a:p>
            <a:r>
              <a:rPr lang="en-US" altLang="ko-KR" dirty="0" smtClean="0"/>
              <a:t>   char* cp=NULL;</a:t>
            </a:r>
          </a:p>
          <a:p>
            <a:r>
              <a:rPr lang="en-US" altLang="ko-KR" dirty="0" smtClean="0"/>
              <a:t>   char**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=NULL;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cp=&amp;c1;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=&amp;cp;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%c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c1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cp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&amp;c1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</a:t>
            </a:r>
            <a:r>
              <a:rPr lang="en-US" altLang="ko-KR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%c %c %c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c1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*cp</a:t>
            </a:r>
            <a:r>
              <a:rPr lang="en-US" altLang="ko-KR" dirty="0" smtClean="0"/>
              <a:t>,</a:t>
            </a:r>
            <a:r>
              <a:rPr lang="en-US" altLang="ko-KR" b="1" dirty="0" smtClean="0">
                <a:solidFill>
                  <a:srgbClr val="0000FF"/>
                </a:solidFill>
              </a:rPr>
              <a:t>**</a:t>
            </a:r>
            <a:r>
              <a:rPr lang="en-US" altLang="ko-KR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786446" y="1357298"/>
            <a:ext cx="2278518" cy="4714908"/>
            <a:chOff x="6186839" y="1714488"/>
            <a:chExt cx="2129868" cy="3571900"/>
          </a:xfrm>
        </p:grpSpPr>
        <p:grpSp>
          <p:nvGrpSpPr>
            <p:cNvPr id="34" name="그룹 33"/>
            <p:cNvGrpSpPr/>
            <p:nvPr/>
          </p:nvGrpSpPr>
          <p:grpSpPr>
            <a:xfrm>
              <a:off x="6186839" y="1714488"/>
              <a:ext cx="2129868" cy="3571900"/>
              <a:chOff x="6186839" y="1714488"/>
              <a:chExt cx="2129868" cy="3571900"/>
            </a:xfrm>
          </p:grpSpPr>
          <p:grpSp>
            <p:nvGrpSpPr>
              <p:cNvPr id="12" name="그룹 76"/>
              <p:cNvGrpSpPr/>
              <p:nvPr/>
            </p:nvGrpSpPr>
            <p:grpSpPr>
              <a:xfrm>
                <a:off x="6186839" y="1714488"/>
                <a:ext cx="2129868" cy="1008112"/>
                <a:chOff x="4046448" y="4429132"/>
                <a:chExt cx="2188217" cy="1008112"/>
              </a:xfrm>
            </p:grpSpPr>
            <p:grpSp>
              <p:nvGrpSpPr>
                <p:cNvPr id="20" name="그룹 75"/>
                <p:cNvGrpSpPr/>
                <p:nvPr/>
              </p:nvGrpSpPr>
              <p:grpSpPr>
                <a:xfrm>
                  <a:off x="4046448" y="4429132"/>
                  <a:ext cx="2188217" cy="1008112"/>
                  <a:chOff x="4046448" y="4429132"/>
                  <a:chExt cx="2188217" cy="1008112"/>
                </a:xfrm>
              </p:grpSpPr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857755" y="4786322"/>
                    <a:ext cx="85220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800" dirty="0" smtClean="0"/>
                      <a:t>&amp;cp</a:t>
                    </a:r>
                  </a:p>
                </p:txBody>
              </p:sp>
              <p:sp>
                <p:nvSpPr>
                  <p:cNvPr id="23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24" name="TextBox 144"/>
                  <p:cNvSpPr txBox="1"/>
                  <p:nvPr/>
                </p:nvSpPr>
                <p:spPr>
                  <a:xfrm>
                    <a:off x="4046448" y="4640101"/>
                    <a:ext cx="751571" cy="2797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&amp;cpp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5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72449" y="4892659"/>
                    <a:ext cx="562216" cy="2797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err="1" smtClean="0"/>
                      <a:t>cpp</a:t>
                    </a:r>
                    <a:endParaRPr lang="en-US" altLang="ko-KR" b="1" dirty="0"/>
                  </a:p>
                </p:txBody>
              </p:sp>
            </p:grpSp>
            <p:sp>
              <p:nvSpPr>
                <p:cNvPr id="21" name="순서도: 연결자 20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76"/>
              <p:cNvGrpSpPr/>
              <p:nvPr/>
            </p:nvGrpSpPr>
            <p:grpSpPr>
              <a:xfrm>
                <a:off x="6308128" y="3010632"/>
                <a:ext cx="1873710" cy="1008112"/>
                <a:chOff x="4171060" y="4429132"/>
                <a:chExt cx="1925043" cy="1008112"/>
              </a:xfrm>
            </p:grpSpPr>
            <p:grpSp>
              <p:nvGrpSpPr>
                <p:cNvPr id="14" name="그룹 75"/>
                <p:cNvGrpSpPr/>
                <p:nvPr/>
              </p:nvGrpSpPr>
              <p:grpSpPr>
                <a:xfrm>
                  <a:off x="4171060" y="4429132"/>
                  <a:ext cx="1925043" cy="1008112"/>
                  <a:chOff x="4171060" y="4429132"/>
                  <a:chExt cx="1925043" cy="1008112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4857755" y="4786322"/>
                    <a:ext cx="85220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800" dirty="0" smtClean="0"/>
                      <a:t>&amp;c1</a:t>
                    </a:r>
                  </a:p>
                </p:txBody>
              </p:sp>
              <p:sp>
                <p:nvSpPr>
                  <p:cNvPr id="17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18" name="TextBox 144"/>
                  <p:cNvSpPr txBox="1"/>
                  <p:nvPr/>
                </p:nvSpPr>
                <p:spPr>
                  <a:xfrm>
                    <a:off x="4171060" y="4648340"/>
                    <a:ext cx="613018" cy="2797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&amp;cp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72441" y="4892659"/>
                    <a:ext cx="423662" cy="2797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cp</a:t>
                    </a:r>
                    <a:endParaRPr lang="en-US" altLang="ko-KR" b="1" dirty="0"/>
                  </a:p>
                </p:txBody>
              </p:sp>
            </p:grpSp>
            <p:sp>
              <p:nvSpPr>
                <p:cNvPr id="15" name="순서도: 연결자 14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76"/>
              <p:cNvGrpSpPr/>
              <p:nvPr/>
            </p:nvGrpSpPr>
            <p:grpSpPr>
              <a:xfrm>
                <a:off x="6398967" y="4278276"/>
                <a:ext cx="1793754" cy="1008112"/>
                <a:chOff x="4242447" y="4429132"/>
                <a:chExt cx="1842896" cy="1008112"/>
              </a:xfrm>
            </p:grpSpPr>
            <p:grpSp>
              <p:nvGrpSpPr>
                <p:cNvPr id="27" name="그룹 75"/>
                <p:cNvGrpSpPr/>
                <p:nvPr/>
              </p:nvGrpSpPr>
              <p:grpSpPr>
                <a:xfrm>
                  <a:off x="4242447" y="4429132"/>
                  <a:ext cx="1842896" cy="1008112"/>
                  <a:chOff x="4242447" y="4429132"/>
                  <a:chExt cx="1842896" cy="1008112"/>
                </a:xfrm>
              </p:grpSpPr>
              <p:sp>
                <p:nvSpPr>
                  <p:cNvPr id="30" name="직사각형 29"/>
                  <p:cNvSpPr/>
                  <p:nvPr/>
                </p:nvSpPr>
                <p:spPr>
                  <a:xfrm>
                    <a:off x="4857755" y="4786322"/>
                    <a:ext cx="85220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A</a:t>
                    </a:r>
                  </a:p>
                </p:txBody>
              </p:sp>
              <p:sp>
                <p:nvSpPr>
                  <p:cNvPr id="31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32" name="TextBox 144"/>
                  <p:cNvSpPr txBox="1"/>
                  <p:nvPr/>
                </p:nvSpPr>
                <p:spPr>
                  <a:xfrm>
                    <a:off x="4242447" y="4670370"/>
                    <a:ext cx="602243" cy="2797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&amp;c1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33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72456" y="4892659"/>
                    <a:ext cx="412887" cy="2797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c1</a:t>
                    </a:r>
                    <a:endParaRPr lang="en-US" altLang="ko-KR" b="1" dirty="0"/>
                  </a:p>
                </p:txBody>
              </p:sp>
            </p:grpSp>
            <p:sp>
              <p:nvSpPr>
                <p:cNvPr id="28" name="순서도: 연결자 27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6" name="Shape 35"/>
            <p:cNvCxnSpPr/>
            <p:nvPr/>
          </p:nvCxnSpPr>
          <p:spPr>
            <a:xfrm rot="5400000">
              <a:off x="6389167" y="2552817"/>
              <a:ext cx="832702" cy="521347"/>
            </a:xfrm>
            <a:prstGeom prst="bentConnector3">
              <a:avLst>
                <a:gd name="adj1" fmla="val 1142"/>
              </a:avLst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hape 36"/>
            <p:cNvCxnSpPr/>
            <p:nvPr/>
          </p:nvCxnSpPr>
          <p:spPr>
            <a:xfrm rot="5400000">
              <a:off x="6435167" y="3903809"/>
              <a:ext cx="804762" cy="426647"/>
            </a:xfrm>
            <a:prstGeom prst="bentConnector3">
              <a:avLst>
                <a:gd name="adj1" fmla="val -554"/>
              </a:avLst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(6/11)---[3-8.c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1485206"/>
            <a:ext cx="8715436" cy="480131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 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num1=10;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=NULL;		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 </a:t>
            </a:r>
            <a:r>
              <a:rPr lang="en-US" altLang="ko-KR" dirty="0" err="1" smtClean="0"/>
              <a:t>ipp</a:t>
            </a:r>
            <a:r>
              <a:rPr lang="en-US" altLang="ko-KR" dirty="0" smtClean="0"/>
              <a:t>=NULL;		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=&amp;num1;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ipp</a:t>
            </a:r>
            <a:r>
              <a:rPr lang="en-US" altLang="ko-KR" dirty="0" smtClean="0"/>
              <a:t>=&amp;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ipp</a:t>
            </a:r>
            <a:r>
              <a:rPr lang="en-US" altLang="ko-KR" dirty="0" smtClean="0"/>
              <a:t>);	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&amp;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*&amp;num1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*&amp;ip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*&amp;ipp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**ipp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ip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*ipp</a:t>
            </a:r>
            <a:r>
              <a:rPr lang="en-US" altLang="ko-KR" dirty="0" smtClean="0"/>
              <a:t>);	return 0;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(7/11)---[3-8.c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9" name="그림 8" descr="ch03-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290" y="1588588"/>
            <a:ext cx="6249024" cy="448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(8/11)---[3-9.c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20" y="1357298"/>
            <a:ext cx="8572560" cy="507831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num1=10;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ip1=NULL;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 ip2=NULL;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*** ip3=NULL;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ip1=&amp;num1;</a:t>
            </a:r>
          </a:p>
          <a:p>
            <a:r>
              <a:rPr lang="en-US" altLang="ko-KR" dirty="0" smtClean="0"/>
              <a:t>   ip2=&amp;ip1;</a:t>
            </a:r>
          </a:p>
          <a:p>
            <a:r>
              <a:rPr lang="en-US" altLang="ko-KR" dirty="0" smtClean="0"/>
              <a:t>   ip3=&amp;ip2;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***ip3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**ip3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*ip3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%x %x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&amp;ip2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ip3</a:t>
            </a:r>
            <a:r>
              <a:rPr lang="en-US" altLang="ko-KR" dirty="0" smtClean="0"/>
              <a:t>);	</a:t>
            </a:r>
          </a:p>
          <a:p>
            <a:r>
              <a:rPr lang="ko-KR" altLang="en-US" dirty="0" smtClean="0"/>
              <a:t>	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*)</a:t>
            </a:r>
            <a:r>
              <a:rPr lang="en-US" altLang="ko-KR" dirty="0" smtClean="0"/>
              <a:t>);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**)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b="1" dirty="0" smtClean="0">
                <a:solidFill>
                  <a:srgbClr val="0000FF"/>
                </a:solidFill>
              </a:rPr>
              <a:t>***)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 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(num1)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(ip1)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</a:t>
            </a:r>
            <a:r>
              <a:rPr lang="en-US" altLang="ko-KR" dirty="0" smtClean="0"/>
              <a:t>\n",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(ip2)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b="1" dirty="0" smtClean="0">
                <a:solidFill>
                  <a:srgbClr val="0000FF"/>
                </a:solidFill>
              </a:rPr>
              <a:t>(ip3)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(9/11)---[3-9.c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18" y="1314888"/>
            <a:ext cx="1900242" cy="516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1357298"/>
            <a:ext cx="262595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5388010" y="3143248"/>
            <a:ext cx="3613146" cy="15001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chemeClr val="tx1"/>
                </a:solidFill>
              </a:rPr>
              <a:t>   ip3==&amp;ip2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  *ip3==ip2==&amp;ip1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 **ip3==*ip2==ip1==&amp;num1</a:t>
            </a: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***ip3==**ip2==*ip1==num1==10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</a:t>
            </a:r>
            <a:r>
              <a:rPr lang="en-US" altLang="ko-KR" sz="2600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(10/11)---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[3-10.c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516" y="1242040"/>
            <a:ext cx="6131510" cy="535531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num1=10;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 ip1=NULL;	</a:t>
            </a:r>
            <a:endParaRPr lang="ko-KR" altLang="en-US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 ip2=NULL;	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*** ip3=NULL;	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en-US" altLang="ko-KR" dirty="0" smtClean="0"/>
              <a:t>   ip1=&amp;num1;</a:t>
            </a:r>
          </a:p>
          <a:p>
            <a:r>
              <a:rPr lang="en-US" altLang="ko-KR" dirty="0" smtClean="0"/>
              <a:t>   ip2=&amp;ip1;</a:t>
            </a:r>
          </a:p>
          <a:p>
            <a:r>
              <a:rPr lang="en-US" altLang="ko-KR" dirty="0" smtClean="0"/>
              <a:t>   ip3=&amp;ip2;	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***ip3</a:t>
            </a:r>
            <a:r>
              <a:rPr lang="en-US" altLang="ko-KR" dirty="0" smtClean="0"/>
              <a:t>);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 *</a:t>
            </a:r>
            <a:r>
              <a:rPr lang="en-US" altLang="ko-KR" dirty="0" smtClean="0"/>
              <a:t>ip1=20;</a:t>
            </a:r>
          </a:p>
          <a:p>
            <a:r>
              <a:rPr lang="en-US" altLang="ko-KR" dirty="0" smtClean="0"/>
              <a:t>   printf("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***ip3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  **</a:t>
            </a:r>
            <a:r>
              <a:rPr lang="en-US" altLang="ko-KR" dirty="0" smtClean="0"/>
              <a:t>ip2=30;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***ip3</a:t>
            </a:r>
            <a:r>
              <a:rPr lang="en-US" altLang="ko-KR" dirty="0" smtClean="0"/>
              <a:t>);</a:t>
            </a:r>
            <a:endParaRPr lang="ko-KR" altLang="en-US" dirty="0" smtClean="0"/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   ***</a:t>
            </a:r>
            <a:r>
              <a:rPr lang="en-US" altLang="ko-KR" dirty="0" smtClean="0"/>
              <a:t>ip3=40;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("</a:t>
            </a:r>
            <a:r>
              <a:rPr lang="en-US" altLang="ko-KR" b="1" dirty="0" smtClean="0">
                <a:solidFill>
                  <a:srgbClr val="FF0000"/>
                </a:solidFill>
              </a:rPr>
              <a:t>%d %d %d %d</a:t>
            </a:r>
            <a:r>
              <a:rPr lang="en-US" altLang="ko-KR" dirty="0" smtClean="0"/>
              <a:t> \n", </a:t>
            </a:r>
            <a:r>
              <a:rPr lang="en-US" altLang="ko-KR" b="1" dirty="0" smtClean="0">
                <a:solidFill>
                  <a:srgbClr val="0000FF"/>
                </a:solidFill>
              </a:rPr>
              <a:t>num1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*ip1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**ip2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0000FF"/>
                </a:solidFill>
              </a:rPr>
              <a:t>***ip3</a:t>
            </a:r>
            <a:r>
              <a:rPr lang="en-US" altLang="ko-KR" dirty="0" smtClean="0"/>
              <a:t>);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4143380"/>
            <a:ext cx="2138373" cy="236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/>
              <a:t>3.3 </a:t>
            </a:r>
            <a:r>
              <a:rPr lang="ko-KR" altLang="en-US" sz="2600" dirty="0" smtClean="0"/>
              <a:t>다차원 포인터 변수의 선언과 사용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(11/11)---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[3-10.c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10" name="그림 9" descr="ch03-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918" y="1345037"/>
            <a:ext cx="7358114" cy="539431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00496" y="4071942"/>
            <a:ext cx="357190" cy="428628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57884" y="2899906"/>
            <a:ext cx="357190" cy="428628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29786" y="1727870"/>
            <a:ext cx="357190" cy="428628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00692" y="2885392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00692" y="4042914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200692" y="5271874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15408" y="4029532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16540" y="5271874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42374" y="5258492"/>
            <a:ext cx="142876" cy="142876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3.4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kern="0" dirty="0" smtClean="0">
                <a:solidFill>
                  <a:srgbClr val="FFFFFF"/>
                </a:solidFill>
                <a:latin typeface="Arial" charset="0"/>
                <a:ea typeface="굴림" charset="-127"/>
              </a:rPr>
              <a:t>주소의 가감산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(1/8)---[3-11.c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7024" y="1290147"/>
            <a:ext cx="7000924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 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char c='A';</a:t>
            </a:r>
          </a:p>
          <a:p>
            <a:r>
              <a:rPr lang="en-US" altLang="ko-KR" sz="2000" dirty="0" smtClean="0"/>
              <a:t>   char* cp=NULL;</a:t>
            </a:r>
          </a:p>
          <a:p>
            <a:r>
              <a:rPr lang="en-US" altLang="ko-KR" sz="2000" dirty="0" smtClean="0"/>
              <a:t>   char** </a:t>
            </a:r>
            <a:r>
              <a:rPr lang="en-US" altLang="ko-KR" sz="2000" dirty="0" err="1" smtClean="0"/>
              <a:t>cpp</a:t>
            </a:r>
            <a:r>
              <a:rPr lang="en-US" altLang="ko-KR" sz="2000" dirty="0" smtClean="0"/>
              <a:t>=NULL;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cp=&amp;c;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cpp</a:t>
            </a:r>
            <a:r>
              <a:rPr lang="en-US" altLang="ko-KR" sz="2000" dirty="0" smtClean="0"/>
              <a:t>=&amp;cp;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&amp;cpp+1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%c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%c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cpp+1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(2/8)---[3-11.c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71604" y="1214422"/>
            <a:ext cx="5827621" cy="7078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&amp;cpp+1</a:t>
            </a:r>
            <a:r>
              <a:rPr lang="en-US" altLang="ko-KR" sz="2000" dirty="0" smtClean="0"/>
              <a:t>);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187054" y="2000240"/>
            <a:ext cx="6813970" cy="4732076"/>
            <a:chOff x="1115616" y="1983072"/>
            <a:chExt cx="6813970" cy="4732076"/>
          </a:xfrm>
        </p:grpSpPr>
        <p:pic>
          <p:nvPicPr>
            <p:cNvPr id="7" name="그림 6" descr="ch03-01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983072"/>
              <a:ext cx="6715172" cy="473207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15616" y="2132856"/>
              <a:ext cx="1080120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60032" y="2132856"/>
              <a:ext cx="1080120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978648" y="3945756"/>
              <a:ext cx="93610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46932" y="3945756"/>
              <a:ext cx="93610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85032" y="5707856"/>
              <a:ext cx="93610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91348" y="5720556"/>
              <a:ext cx="936104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3.1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포인터란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(3/8)---[3-11.c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2209" y="1214422"/>
            <a:ext cx="5194435" cy="7078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%c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cpp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%c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cpp+1</a:t>
            </a:r>
            <a:r>
              <a:rPr lang="en-US" altLang="ko-KR" sz="2000" dirty="0" smtClean="0"/>
              <a:t>);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246932" y="1988840"/>
            <a:ext cx="6610092" cy="4536504"/>
            <a:chOff x="1246932" y="1988840"/>
            <a:chExt cx="6610092" cy="4536504"/>
          </a:xfrm>
        </p:grpSpPr>
        <p:pic>
          <p:nvPicPr>
            <p:cNvPr id="7" name="그림 6" descr="ch03-013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368" y="1988840"/>
              <a:ext cx="6557656" cy="453650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246932" y="3814440"/>
              <a:ext cx="1296144" cy="2033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331640" y="5411316"/>
              <a:ext cx="1224136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00724" y="5432524"/>
              <a:ext cx="1224136" cy="2160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03316" y="3801740"/>
              <a:ext cx="1296144" cy="203324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(4/8)---[3-12.c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662" y="1285860"/>
            <a:ext cx="7286676" cy="532453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#include &lt;</a:t>
            </a:r>
            <a:r>
              <a:rPr lang="en-US" altLang="ko-KR" sz="2000" dirty="0" err="1" smtClean="0"/>
              <a:t>stdio.h</a:t>
            </a:r>
            <a:r>
              <a:rPr lang="en-US" altLang="ko-KR" sz="2000" dirty="0" smtClean="0"/>
              <a:t>&gt;</a:t>
            </a:r>
          </a:p>
          <a:p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main( )</a:t>
            </a:r>
          </a:p>
          <a:p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num=10;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* </a:t>
            </a:r>
            <a:r>
              <a:rPr lang="en-US" altLang="ko-KR" sz="2000" dirty="0" err="1" smtClean="0"/>
              <a:t>ip</a:t>
            </a:r>
            <a:r>
              <a:rPr lang="en-US" altLang="ko-KR" sz="2000" dirty="0" smtClean="0"/>
              <a:t>=NULL;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** </a:t>
            </a:r>
            <a:r>
              <a:rPr lang="en-US" altLang="ko-KR" sz="2000" dirty="0" err="1" smtClean="0"/>
              <a:t>ipp</a:t>
            </a:r>
            <a:r>
              <a:rPr lang="en-US" altLang="ko-KR" sz="2000" dirty="0" smtClean="0"/>
              <a:t>=NULL;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ip</a:t>
            </a:r>
            <a:r>
              <a:rPr lang="en-US" altLang="ko-KR" sz="2000" dirty="0" smtClean="0"/>
              <a:t>=&amp;num;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ipp</a:t>
            </a:r>
            <a:r>
              <a:rPr lang="en-US" altLang="ko-KR" sz="2000" dirty="0" smtClean="0"/>
              <a:t>=&amp;</a:t>
            </a:r>
            <a:r>
              <a:rPr lang="en-US" altLang="ko-KR" sz="2000" dirty="0" err="1" smtClean="0"/>
              <a:t>ip</a:t>
            </a:r>
            <a:r>
              <a:rPr lang="en-US" altLang="ko-KR" sz="2000" dirty="0" smtClean="0"/>
              <a:t>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&amp;num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&amp;num+1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&amp;ip+1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&amp;ipp+1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		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num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ipp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printf</a:t>
            </a:r>
            <a:r>
              <a:rPr lang="en-US" altLang="ko-KR" sz="2000" dirty="0" smtClean="0"/>
              <a:t>("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%d %x %x</a:t>
            </a:r>
            <a:r>
              <a:rPr lang="en-US" altLang="ko-KR" sz="2000" dirty="0" smtClean="0"/>
              <a:t> \n",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num+1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ip+1</a:t>
            </a:r>
            <a:r>
              <a:rPr lang="en-US" altLang="ko-KR" sz="2000" dirty="0" smtClean="0"/>
              <a:t>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ipp+1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   return 0;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(5/8)---[3-12.c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9218" name="Picture 2" descr="C:\Documents and Settings\user\바탕 화면\C 본색\그림파일\PART2\ch03-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652" y="1285860"/>
            <a:ext cx="8143933" cy="53340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4548" y="1357298"/>
            <a:ext cx="121444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2910" y="3000372"/>
            <a:ext cx="1071570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8902" y="4742780"/>
            <a:ext cx="121444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44836" y="1357298"/>
            <a:ext cx="121444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72066" y="3000372"/>
            <a:ext cx="1071570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0322" y="4743912"/>
            <a:ext cx="1214446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(6/8)---[3-12.c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10242" name="Picture 2" descr="C:\Documents and Settings\user\바탕 화면\C 본색\그림파일\PART2\ch03-0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882" y="1267036"/>
            <a:ext cx="7975624" cy="528641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843842" y="2943448"/>
            <a:ext cx="1306058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4548" y="4671342"/>
            <a:ext cx="1628560" cy="32929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2066" y="2957962"/>
            <a:ext cx="1306058" cy="2857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59550" y="4657960"/>
            <a:ext cx="1628560" cy="32929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(7/8)---[3-13.c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-32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303" y="1214422"/>
            <a:ext cx="8189663" cy="55092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#include &lt;</a:t>
            </a:r>
            <a:r>
              <a:rPr lang="en-US" altLang="ko-KR" sz="2200" dirty="0" err="1" smtClean="0"/>
              <a:t>stdio.h</a:t>
            </a:r>
            <a:r>
              <a:rPr lang="en-US" altLang="ko-KR" sz="2200" dirty="0" smtClean="0"/>
              <a:t>&gt;</a:t>
            </a:r>
          </a:p>
          <a:p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 main( )</a:t>
            </a:r>
          </a:p>
          <a:p>
            <a:r>
              <a:rPr lang="en-US" altLang="ko-KR" sz="2200" dirty="0" smtClean="0"/>
              <a:t>{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 array[3]={10,20,30};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* </a:t>
            </a:r>
            <a:r>
              <a:rPr lang="en-US" altLang="ko-KR" sz="2200" dirty="0" err="1" smtClean="0"/>
              <a:t>ip</a:t>
            </a:r>
            <a:r>
              <a:rPr lang="en-US" altLang="ko-KR" sz="2200" dirty="0" smtClean="0"/>
              <a:t>=NULL;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** </a:t>
            </a:r>
            <a:r>
              <a:rPr lang="en-US" altLang="ko-KR" sz="2200" dirty="0" err="1" smtClean="0"/>
              <a:t>ipp</a:t>
            </a:r>
            <a:r>
              <a:rPr lang="en-US" altLang="ko-KR" sz="2200" dirty="0" smtClean="0"/>
              <a:t>=NULL;</a:t>
            </a:r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ip</a:t>
            </a:r>
            <a:r>
              <a:rPr lang="en-US" altLang="ko-KR" sz="2200" dirty="0" smtClean="0"/>
              <a:t>=array;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ipp</a:t>
            </a:r>
            <a:r>
              <a:rPr lang="en-US" altLang="ko-KR" sz="2200" dirty="0" smtClean="0"/>
              <a:t>=&amp;</a:t>
            </a:r>
            <a:r>
              <a:rPr lang="en-US" altLang="ko-KR" sz="2200" dirty="0" err="1" smtClean="0"/>
              <a:t>ip</a:t>
            </a:r>
            <a:r>
              <a:rPr lang="en-US" altLang="ko-KR" sz="2200" dirty="0" smtClean="0"/>
              <a:t>;</a:t>
            </a:r>
          </a:p>
          <a:p>
            <a:r>
              <a:rPr lang="en-US" altLang="ko-KR" sz="2200" dirty="0" smtClean="0"/>
              <a:t>			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200" dirty="0" smtClean="0"/>
              <a:t> 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array[0]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array[1]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array[2]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200" dirty="0" smtClean="0"/>
              <a:t> 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*(ip+0)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*(ip+1)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*(ip+2)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%d %d %d</a:t>
            </a:r>
            <a:r>
              <a:rPr lang="en-US" altLang="ko-KR" sz="2200" dirty="0" smtClean="0"/>
              <a:t> 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*(*ipp+0)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*(*ipp+1)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*(*ipp+2)</a:t>
            </a:r>
            <a:r>
              <a:rPr lang="en-US" altLang="ko-KR" sz="2200" dirty="0" smtClean="0"/>
              <a:t>);</a:t>
            </a:r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   return 0;</a:t>
            </a:r>
          </a:p>
          <a:p>
            <a:r>
              <a:rPr lang="en-US" altLang="ko-KR" sz="2200" dirty="0" smtClean="0"/>
              <a:t>}</a:t>
            </a:r>
            <a:endParaRPr lang="ko-KR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주소의 가감산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(8/8)---[3-13.c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12290" name="Picture 2" descr="C:\Documents and Settings\user\바탕 화면\C 본색\그림파일\PART2\ch03-0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214422"/>
            <a:ext cx="6357982" cy="5376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3.5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함수 포인터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(1/5)---[3-14.c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0780" y="1157860"/>
            <a:ext cx="9093220" cy="570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함수 이름은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함수의 시작 주소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596" y="1680038"/>
            <a:ext cx="7748180" cy="267765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#include &lt;</a:t>
            </a:r>
            <a:r>
              <a:rPr lang="en-US" altLang="ko-KR" sz="2800" dirty="0" err="1" smtClean="0"/>
              <a:t>stdio.h</a:t>
            </a:r>
            <a:r>
              <a:rPr lang="en-US" altLang="ko-KR" sz="2800" dirty="0" smtClean="0"/>
              <a:t>&gt;</a:t>
            </a:r>
          </a:p>
          <a:p>
            <a:r>
              <a:rPr lang="en-US" altLang="ko-KR" sz="2800" dirty="0" err="1" smtClean="0"/>
              <a:t>int</a:t>
            </a:r>
            <a:r>
              <a:rPr lang="en-US" altLang="ko-KR" sz="2800" dirty="0" smtClean="0"/>
              <a:t> main(void)</a:t>
            </a:r>
          </a:p>
          <a:p>
            <a:r>
              <a:rPr lang="en-US" altLang="ko-KR" sz="2800" dirty="0" smtClean="0"/>
              <a:t>{</a:t>
            </a:r>
          </a:p>
          <a:p>
            <a:r>
              <a:rPr lang="en-US" altLang="ko-KR" sz="2800" dirty="0" smtClean="0"/>
              <a:t>   </a:t>
            </a:r>
            <a:r>
              <a:rPr lang="en-US" altLang="ko-KR" sz="2800" dirty="0" err="1" smtClean="0"/>
              <a:t>printf</a:t>
            </a:r>
            <a:r>
              <a:rPr lang="en-US" altLang="ko-KR" sz="2800" dirty="0" smtClean="0"/>
              <a:t>(“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800" dirty="0" smtClean="0"/>
              <a:t> \n”, </a:t>
            </a:r>
            <a:r>
              <a:rPr lang="en-US" altLang="ko-KR" sz="2800" b="1" dirty="0" smtClean="0">
                <a:solidFill>
                  <a:srgbClr val="0000FF"/>
                </a:solidFill>
              </a:rPr>
              <a:t>main</a:t>
            </a:r>
            <a:r>
              <a:rPr lang="en-US" altLang="ko-KR" sz="2800" dirty="0" smtClean="0"/>
              <a:t>, </a:t>
            </a:r>
            <a:r>
              <a:rPr lang="en-US" altLang="ko-KR" sz="2800" b="1" dirty="0" err="1" smtClean="0">
                <a:solidFill>
                  <a:srgbClr val="0000FF"/>
                </a:solidFill>
              </a:rPr>
              <a:t>printf</a:t>
            </a:r>
            <a:r>
              <a:rPr lang="en-US" altLang="ko-KR" sz="2800" dirty="0" smtClean="0"/>
              <a:t>, </a:t>
            </a:r>
            <a:r>
              <a:rPr lang="en-US" altLang="ko-KR" sz="2800" b="1" dirty="0" err="1" smtClean="0">
                <a:solidFill>
                  <a:srgbClr val="0000FF"/>
                </a:solidFill>
              </a:rPr>
              <a:t>scanf</a:t>
            </a:r>
            <a:r>
              <a:rPr lang="en-US" altLang="ko-KR" sz="2800" dirty="0" smtClean="0"/>
              <a:t>);</a:t>
            </a:r>
          </a:p>
          <a:p>
            <a:r>
              <a:rPr lang="en-US" altLang="ko-KR" sz="2800" dirty="0" smtClean="0"/>
              <a:t>   return 0;</a:t>
            </a:r>
          </a:p>
          <a:p>
            <a:r>
              <a:rPr lang="en-US" altLang="ko-KR" sz="2800" dirty="0" smtClean="0"/>
              <a:t>}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4643446"/>
            <a:ext cx="430976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(2/5)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0780" y="1157860"/>
            <a:ext cx="9093220" cy="570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함수 포인터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함수의 시작 주소를 저장하는 변수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2000" b="1" dirty="0" err="1" smtClean="0"/>
              <a:t>자료형</a:t>
            </a:r>
            <a:r>
              <a:rPr lang="en-US" altLang="ko-KR" sz="2000" b="1" dirty="0" smtClean="0"/>
              <a:t>: </a:t>
            </a:r>
            <a:r>
              <a:rPr lang="ko-KR" altLang="en-US" sz="2000" dirty="0" smtClean="0"/>
              <a:t>가리키는 대상이 되는 함수의 </a:t>
            </a:r>
            <a:r>
              <a:rPr lang="ko-KR" altLang="en-US" sz="2000" dirty="0" err="1" smtClean="0"/>
              <a:t>자료형을</a:t>
            </a:r>
            <a:r>
              <a:rPr lang="ko-KR" altLang="en-US" sz="2000" dirty="0" smtClean="0"/>
              <a:t> 설정</a:t>
            </a:r>
            <a:endParaRPr lang="en-US" altLang="ko-KR" sz="2000" dirty="0" smtClean="0"/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함수 포인터 이름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괄호와 </a:t>
            </a:r>
            <a:r>
              <a:rPr kumimoji="0" lang="en-US" altLang="ko-KR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을 반드시 사용</a:t>
            </a:r>
            <a:endParaRPr kumimoji="0" lang="en-US" altLang="ko-KR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2000" b="1" dirty="0" smtClean="0"/>
              <a:t>인수 </a:t>
            </a:r>
            <a:r>
              <a:rPr lang="ko-KR" altLang="en-US" sz="2000" b="1" dirty="0" err="1" smtClean="0"/>
              <a:t>자료형</a:t>
            </a:r>
            <a:r>
              <a:rPr lang="ko-KR" altLang="en-US" sz="2000" b="1" dirty="0" smtClean="0"/>
              <a:t> 목록</a:t>
            </a:r>
            <a:r>
              <a:rPr lang="en-US" altLang="ko-KR" sz="2000" b="1" dirty="0" smtClean="0"/>
              <a:t>: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가리키는 대상이 되는 함수의 인수들의 </a:t>
            </a:r>
            <a:r>
              <a:rPr lang="ko-KR" altLang="en-US" sz="2000" dirty="0" err="1" smtClean="0"/>
              <a:t>자료형</a:t>
            </a:r>
            <a:r>
              <a:rPr lang="ko-KR" altLang="en-US" sz="2000" dirty="0" smtClean="0"/>
              <a:t> 목록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2285992"/>
            <a:ext cx="5962317" cy="136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(2/5)---[3-15.c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-32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06" y="1142984"/>
            <a:ext cx="9072594" cy="378565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#include &lt;</a:t>
            </a:r>
            <a:r>
              <a:rPr lang="en-US" altLang="ko-KR" sz="1600" dirty="0" err="1" smtClean="0"/>
              <a:t>stdio.h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</a:rPr>
              <a:t>void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add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(double num1, double num2);</a:t>
            </a:r>
          </a:p>
          <a:p>
            <a:r>
              <a:rPr lang="en-US" altLang="ko-KR" sz="1600" dirty="0" smtClean="0"/>
              <a:t>int main( 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double x=3.1, y=5.1;</a:t>
            </a:r>
          </a:p>
          <a:p>
            <a:r>
              <a:rPr lang="en-US" altLang="ko-KR" sz="1600" dirty="0" smtClean="0"/>
              <a:t>   void (*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pointer</a:t>
            </a:r>
            <a:r>
              <a:rPr lang="en-US" altLang="ko-KR" sz="1600" dirty="0" smtClean="0"/>
              <a:t>) (double, double);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함수 포인터 선언</a:t>
            </a:r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("add </a:t>
            </a:r>
            <a:r>
              <a:rPr lang="ko-KR" altLang="en-US" sz="1600" dirty="0" smtClean="0"/>
              <a:t>함수의 주소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%x</a:t>
            </a:r>
            <a:r>
              <a:rPr lang="en-US" altLang="ko-KR" sz="1600" dirty="0" smtClean="0"/>
              <a:t>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add</a:t>
            </a:r>
            <a:r>
              <a:rPr lang="en-US" altLang="ko-KR" sz="1600" dirty="0" smtClean="0"/>
              <a:t>);  </a:t>
            </a:r>
          </a:p>
          <a:p>
            <a:r>
              <a:rPr lang="en-US" altLang="ko-KR" sz="1600" dirty="0" smtClean="0"/>
              <a:t>   printf("</a:t>
            </a:r>
            <a:r>
              <a:rPr lang="ko-KR" altLang="en-US" sz="1600" dirty="0" smtClean="0"/>
              <a:t>함수 포인터의 주소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00FF"/>
                </a:solidFill>
              </a:rPr>
              <a:t>%x</a:t>
            </a:r>
            <a:r>
              <a:rPr lang="en-US" altLang="ko-KR" sz="1600" dirty="0" smtClean="0"/>
              <a:t> 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&amp;pointer</a:t>
            </a:r>
            <a:r>
              <a:rPr lang="en-US" altLang="ko-KR" sz="1600" dirty="0" smtClean="0"/>
              <a:t>);</a:t>
            </a:r>
            <a:endParaRPr lang="ko-KR" altLang="en-US" sz="1600" dirty="0" smtClean="0"/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pointer=add;</a:t>
            </a:r>
            <a:r>
              <a:rPr lang="en-US" altLang="ko-KR" sz="1600" dirty="0" smtClean="0"/>
              <a:t> 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pointer(x, y);   //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함수 포인터를 이용한 호출</a:t>
            </a:r>
          </a:p>
          <a:p>
            <a:r>
              <a:rPr lang="ko-KR" altLang="en-US" sz="1600" dirty="0" smtClean="0"/>
              <a:t>		</a:t>
            </a:r>
          </a:p>
          <a:p>
            <a:r>
              <a:rPr lang="en-US" altLang="ko-KR" sz="1600" dirty="0" smtClean="0"/>
              <a:t>   return 0;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06" y="5015150"/>
            <a:ext cx="9072594" cy="1600438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</a:rPr>
              <a:t>void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add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(double num1, double num2)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   double result;</a:t>
            </a:r>
          </a:p>
          <a:p>
            <a:r>
              <a:rPr lang="en-US" altLang="ko-KR" sz="1600" dirty="0" smtClean="0"/>
              <a:t>   result=num1+num2;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printf</a:t>
            </a:r>
            <a:r>
              <a:rPr lang="en-US" altLang="ko-KR" sz="1600" dirty="0" smtClean="0"/>
              <a:t>("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</a:t>
            </a:r>
            <a:r>
              <a:rPr lang="en-US" altLang="ko-KR" sz="1600" dirty="0" smtClean="0"/>
              <a:t> +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</a:t>
            </a:r>
            <a:r>
              <a:rPr lang="en-US" altLang="ko-KR" sz="1600" dirty="0" smtClean="0"/>
              <a:t> =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%lf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.\n",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num1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num2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result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629056" y="2402104"/>
            <a:ext cx="3429024" cy="2214578"/>
            <a:chOff x="5529722" y="1817218"/>
            <a:chExt cx="3429024" cy="2214578"/>
          </a:xfrm>
        </p:grpSpPr>
        <p:sp>
          <p:nvSpPr>
            <p:cNvPr id="27" name="직사각형 26"/>
            <p:cNvSpPr/>
            <p:nvPr/>
          </p:nvSpPr>
          <p:spPr>
            <a:xfrm>
              <a:off x="5529722" y="1817218"/>
              <a:ext cx="3429024" cy="2214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643570" y="2000240"/>
              <a:ext cx="3271884" cy="1947863"/>
              <a:chOff x="3668706" y="1985963"/>
              <a:chExt cx="3271884" cy="1947863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4551363" y="1985963"/>
                <a:ext cx="0" cy="2190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2" name="Line 5"/>
              <p:cNvSpPr>
                <a:spLocks noChangeShapeType="1"/>
              </p:cNvSpPr>
              <p:nvPr/>
            </p:nvSpPr>
            <p:spPr bwMode="auto">
              <a:xfrm>
                <a:off x="5980113" y="1987551"/>
                <a:ext cx="0" cy="215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>
                <a:off x="3668706" y="2012940"/>
                <a:ext cx="85792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12ff40</a:t>
                </a:r>
                <a:endParaRPr lang="en-US" altLang="ko-KR" sz="1800" b="1" dirty="0"/>
              </a:p>
            </p:txBody>
          </p: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6005719" y="2309813"/>
                <a:ext cx="9348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pointer</a:t>
                </a:r>
                <a:endParaRPr lang="en-US" altLang="ko-KR" sz="1800" b="1" dirty="0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4543425" y="2211388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4543425" y="2349501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4543425" y="2490788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4543425" y="2627313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4625975" y="2274888"/>
                <a:ext cx="1295400" cy="43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add</a:t>
                </a:r>
                <a:endParaRPr lang="en-US" altLang="ko-KR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4543425" y="2768601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5984875" y="2768601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auto">
              <a:xfrm>
                <a:off x="3879469" y="2752720"/>
                <a:ext cx="58862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>
                    <a:solidFill>
                      <a:srgbClr val="7030A0"/>
                    </a:solidFill>
                  </a:rPr>
                  <a:t>add</a:t>
                </a:r>
                <a:endParaRPr lang="en-US" altLang="ko-KR" sz="18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543425" y="2925763"/>
                <a:ext cx="1439863" cy="10080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add()</a:t>
                </a:r>
              </a:p>
              <a:p>
                <a:pPr algn="ctr"/>
                <a:r>
                  <a:rPr lang="ko-KR" altLang="en-US" sz="1800" b="1" dirty="0" smtClean="0">
                    <a:solidFill>
                      <a:schemeClr val="bg1"/>
                    </a:solidFill>
                  </a:rPr>
                  <a:t>함수의 내용</a:t>
                </a:r>
                <a:endParaRPr lang="ko-KR" altLang="en-US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순서도: 연결자 23"/>
              <p:cNvSpPr/>
              <p:nvPr/>
            </p:nvSpPr>
            <p:spPr>
              <a:xfrm>
                <a:off x="4521200" y="2189925"/>
                <a:ext cx="71438" cy="50029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" name="순서도: 연결자 24"/>
              <p:cNvSpPr/>
              <p:nvPr/>
            </p:nvSpPr>
            <p:spPr>
              <a:xfrm>
                <a:off x="4525962" y="2924943"/>
                <a:ext cx="71438" cy="50029"/>
              </a:xfrm>
              <a:prstGeom prst="flowChartConnector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26" name="Shape 25"/>
              <p:cNvCxnSpPr>
                <a:endCxn id="22" idx="0"/>
              </p:cNvCxnSpPr>
              <p:nvPr/>
            </p:nvCxnSpPr>
            <p:spPr>
              <a:xfrm rot="10800000" flipV="1">
                <a:off x="4173782" y="2500306"/>
                <a:ext cx="755409" cy="252414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prstDash val="sysDash"/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포인터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공부하기 전에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rgbClr val="0000FF"/>
                </a:solidFill>
              </a:rPr>
              <a:t>택배 아저씨</a:t>
            </a:r>
            <a:r>
              <a:rPr lang="ko-KR" altLang="en-US" sz="2000" b="1" dirty="0" smtClean="0"/>
              <a:t>가 하는 일</a:t>
            </a:r>
            <a:endParaRPr lang="en-US" altLang="ko-KR" sz="2000" b="1" dirty="0" smtClean="0"/>
          </a:p>
          <a:p>
            <a:pPr lvl="1"/>
            <a:r>
              <a:rPr lang="ko-KR" altLang="en-US" dirty="0" smtClean="0"/>
              <a:t>고객의 </a:t>
            </a:r>
            <a:r>
              <a:rPr lang="ko-KR" altLang="en-US" b="1" dirty="0" smtClean="0">
                <a:solidFill>
                  <a:srgbClr val="FF0000"/>
                </a:solidFill>
              </a:rPr>
              <a:t>주소를 저장</a:t>
            </a:r>
            <a:r>
              <a:rPr lang="ko-KR" altLang="en-US" dirty="0" smtClean="0"/>
              <a:t>하고 있다가 해당 </a:t>
            </a:r>
            <a:r>
              <a:rPr lang="ko-KR" altLang="en-US" b="1" dirty="0" smtClean="0">
                <a:solidFill>
                  <a:srgbClr val="FF0000"/>
                </a:solidFill>
              </a:rPr>
              <a:t>주소로 물건을 전달</a:t>
            </a:r>
            <a:r>
              <a:rPr lang="ko-KR" altLang="en-US" dirty="0" smtClean="0"/>
              <a:t>하는 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고객의 </a:t>
            </a:r>
            <a:r>
              <a:rPr lang="ko-KR" altLang="en-US" b="1" dirty="0" smtClean="0">
                <a:solidFill>
                  <a:srgbClr val="FF0000"/>
                </a:solidFill>
              </a:rPr>
              <a:t>주소를 저장</a:t>
            </a:r>
            <a:r>
              <a:rPr lang="ko-KR" altLang="en-US" dirty="0" smtClean="0"/>
              <a:t>하고 있다가 해당 </a:t>
            </a:r>
            <a:r>
              <a:rPr lang="ko-KR" altLang="en-US" b="1" dirty="0" smtClean="0">
                <a:solidFill>
                  <a:srgbClr val="FF0000"/>
                </a:solidFill>
              </a:rPr>
              <a:t>주소로 물건을 받아</a:t>
            </a:r>
            <a:r>
              <a:rPr lang="ko-KR" altLang="en-US" dirty="0" smtClean="0"/>
              <a:t>가는 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우리에게 </a:t>
            </a:r>
            <a:r>
              <a:rPr lang="en-US" altLang="ko-KR" b="1" dirty="0" smtClean="0">
                <a:solidFill>
                  <a:srgbClr val="FF0000"/>
                </a:solidFill>
              </a:rPr>
              <a:t>‘</a:t>
            </a:r>
            <a:r>
              <a:rPr lang="ko-KR" altLang="en-US" b="1" dirty="0" smtClean="0">
                <a:solidFill>
                  <a:srgbClr val="FF0000"/>
                </a:solidFill>
              </a:rPr>
              <a:t>간접 접근</a:t>
            </a:r>
            <a:r>
              <a:rPr lang="en-US" altLang="ko-KR" b="1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/>
              <a:t> 서비스를 제공한다</a:t>
            </a:r>
            <a:r>
              <a:rPr lang="en-US" altLang="ko-KR" dirty="0" smtClean="0"/>
              <a:t>.’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ko-KR" altLang="en-US" sz="2000" b="1" dirty="0" smtClean="0"/>
              <a:t>택배 아저씨가 있어서 우리가 편리한 점</a:t>
            </a:r>
            <a:endParaRPr lang="en-US" altLang="ko-KR" sz="2000" b="1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물품을 수령하기 위해 직접 구매처를 방문 하지 않아도 된다</a:t>
            </a:r>
            <a:r>
              <a:rPr lang="en-US" altLang="ko-KR" dirty="0" smtClean="0"/>
              <a:t>.’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반품을 위해 직접 구매처를 방문 하지 않아도 된다</a:t>
            </a:r>
            <a:r>
              <a:rPr lang="en-US" altLang="ko-KR" dirty="0" smtClean="0"/>
              <a:t>.’</a:t>
            </a:r>
          </a:p>
          <a:p>
            <a:pPr lvl="1"/>
            <a:endParaRPr lang="en-US" altLang="ko-KR" dirty="0" smtClean="0"/>
          </a:p>
          <a:p>
            <a:r>
              <a:rPr lang="ko-KR" altLang="en-US" sz="2000" b="1" dirty="0" smtClean="0"/>
              <a:t>컴퓨팅 세계에서 택배 아저씨와 같은 일을 하는 변수</a:t>
            </a:r>
            <a:endParaRPr lang="en-US" altLang="ko-KR" sz="2000" b="1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포인터 변수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포인터라고도 부름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메모리의 </a:t>
            </a:r>
            <a:r>
              <a:rPr lang="ko-KR" altLang="en-US" b="1" dirty="0" smtClean="0">
                <a:solidFill>
                  <a:srgbClr val="FF0000"/>
                </a:solidFill>
              </a:rPr>
              <a:t>주소를 저장</a:t>
            </a:r>
            <a:r>
              <a:rPr lang="ko-KR" altLang="en-US" dirty="0" smtClean="0"/>
              <a:t>하고 있다가 해당 </a:t>
            </a:r>
            <a:r>
              <a:rPr lang="ko-KR" altLang="en-US" b="1" dirty="0" smtClean="0">
                <a:solidFill>
                  <a:srgbClr val="FF0000"/>
                </a:solidFill>
              </a:rPr>
              <a:t>주소로 데이터를 전달</a:t>
            </a:r>
            <a:r>
              <a:rPr lang="ko-KR" altLang="en-US" dirty="0" smtClean="0"/>
              <a:t> 하는 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메모리의 </a:t>
            </a:r>
            <a:r>
              <a:rPr lang="ko-KR" altLang="en-US" b="1" dirty="0" smtClean="0">
                <a:solidFill>
                  <a:srgbClr val="FF0000"/>
                </a:solidFill>
              </a:rPr>
              <a:t>주소를 저장</a:t>
            </a:r>
            <a:r>
              <a:rPr lang="ko-KR" altLang="en-US" dirty="0" smtClean="0"/>
              <a:t>하고 있다가 해당 </a:t>
            </a:r>
            <a:r>
              <a:rPr lang="ko-KR" altLang="en-US" b="1" dirty="0" smtClean="0">
                <a:solidFill>
                  <a:srgbClr val="FF0000"/>
                </a:solidFill>
              </a:rPr>
              <a:t>주소로 데이터를 참조</a:t>
            </a:r>
            <a:r>
              <a:rPr lang="ko-KR" altLang="en-US" dirty="0" smtClean="0"/>
              <a:t> 하는 일</a:t>
            </a:r>
            <a:r>
              <a:rPr lang="en-US" altLang="ko-KR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(3/5)---[3-15.c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-32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5586" y="2462206"/>
            <a:ext cx="8132828" cy="2681306"/>
            <a:chOff x="505586" y="2088347"/>
            <a:chExt cx="8132828" cy="2681306"/>
          </a:xfrm>
        </p:grpSpPr>
        <p:grpSp>
          <p:nvGrpSpPr>
            <p:cNvPr id="7" name="그룹 6"/>
            <p:cNvGrpSpPr/>
            <p:nvPr/>
          </p:nvGrpSpPr>
          <p:grpSpPr>
            <a:xfrm>
              <a:off x="2015403" y="2088347"/>
              <a:ext cx="6623011" cy="368296"/>
              <a:chOff x="1878079" y="1760526"/>
              <a:chExt cx="6623011" cy="36829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49668" y="1785926"/>
                <a:ext cx="4751422" cy="342896"/>
                <a:chOff x="2084370" y="1785926"/>
                <a:chExt cx="4751422" cy="342896"/>
              </a:xfrm>
            </p:grpSpPr>
            <p:sp>
              <p:nvSpPr>
                <p:cNvPr id="22" name="직사각형 21"/>
                <p:cNvSpPr/>
                <p:nvPr/>
              </p:nvSpPr>
              <p:spPr>
                <a:xfrm>
                  <a:off x="2084370" y="1785926"/>
                  <a:ext cx="642942" cy="342896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void </a:t>
                  </a:r>
                  <a:endParaRPr lang="ko-KR" altLang="en-US" b="1" dirty="0" smtClean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3478206" y="1785926"/>
                  <a:ext cx="3357586" cy="342896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 smtClean="0">
                      <a:solidFill>
                        <a:schemeClr val="bg1"/>
                      </a:solidFill>
                    </a:rPr>
                    <a:t>(</a:t>
                  </a:r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double</a:t>
                  </a:r>
                  <a:r>
                    <a:rPr lang="en-US" altLang="ko-KR" dirty="0" smtClean="0">
                      <a:solidFill>
                        <a:schemeClr val="bg1"/>
                      </a:solidFill>
                    </a:rPr>
                    <a:t> num1, </a:t>
                  </a:r>
                  <a:r>
                    <a:rPr lang="en-US" altLang="ko-KR" b="1" dirty="0" smtClean="0">
                      <a:solidFill>
                        <a:srgbClr val="FFC000"/>
                      </a:solidFill>
                    </a:rPr>
                    <a:t>double</a:t>
                  </a:r>
                  <a:r>
                    <a:rPr lang="en-US" altLang="ko-KR" dirty="0" smtClean="0">
                      <a:solidFill>
                        <a:schemeClr val="bg1"/>
                      </a:solidFill>
                    </a:rPr>
                    <a:t> num2)</a:t>
                  </a:r>
                  <a:endParaRPr lang="ko-KR" altLang="en-US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2786050" y="1785926"/>
                  <a:ext cx="642942" cy="342896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 smtClean="0">
                      <a:solidFill>
                        <a:schemeClr val="bg1"/>
                      </a:solidFill>
                    </a:rPr>
                    <a:t>add</a:t>
                  </a:r>
                  <a:endParaRPr lang="ko-KR" altLang="en-US" dirty="0" smtClean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TextBox 7"/>
              <p:cNvSpPr txBox="1"/>
              <p:nvPr/>
            </p:nvSpPr>
            <p:spPr>
              <a:xfrm>
                <a:off x="1878079" y="1760526"/>
                <a:ext cx="17652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b="1" dirty="0" smtClean="0"/>
                  <a:t>포인팅 대상 함수</a:t>
                </a:r>
                <a:endParaRPr lang="ko-KR" altLang="en-US" sz="1600" b="1" dirty="0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886992" y="2963065"/>
              <a:ext cx="642942" cy="34289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rgbClr val="FFC000"/>
                  </a:solidFill>
                </a:rPr>
                <a:t>void </a:t>
              </a:r>
              <a:endParaRPr lang="ko-KR" altLang="en-US" b="1" dirty="0" smtClean="0">
                <a:solidFill>
                  <a:srgbClr val="FFC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730094" y="2971003"/>
              <a:ext cx="2122502" cy="33495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b="1" dirty="0" smtClean="0">
                  <a:solidFill>
                    <a:srgbClr val="FFC000"/>
                  </a:solidFill>
                </a:rPr>
                <a:t>double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, </a:t>
              </a:r>
              <a:r>
                <a:rPr lang="en-US" altLang="ko-KR" b="1" dirty="0" smtClean="0">
                  <a:solidFill>
                    <a:srgbClr val="FFC000"/>
                  </a:solidFill>
                </a:rPr>
                <a:t>double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)</a:t>
              </a:r>
              <a:endParaRPr lang="ko-KR" alt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83910" y="2963065"/>
              <a:ext cx="1071570" cy="34289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(*pointer)</a:t>
              </a:r>
              <a:endParaRPr lang="ko-KR" alt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2526238" y="2937665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/>
                <a:t>함수 포인터 </a:t>
              </a:r>
              <a:endParaRPr lang="ko-KR" altLang="en-US" sz="1600" b="1" dirty="0"/>
            </a:p>
          </p:txBody>
        </p:sp>
        <p:cxnSp>
          <p:nvCxnSpPr>
            <p:cNvPr id="12" name="직선 화살표 연결선 11"/>
            <p:cNvCxnSpPr>
              <a:stCxn id="22" idx="2"/>
              <a:endCxn id="8" idx="0"/>
            </p:cNvCxnSpPr>
            <p:nvPr/>
          </p:nvCxnSpPr>
          <p:spPr>
            <a:xfrm rot="5400000">
              <a:off x="3955252" y="2709854"/>
              <a:ext cx="506422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4" idx="2"/>
            </p:cNvCxnSpPr>
            <p:nvPr/>
          </p:nvCxnSpPr>
          <p:spPr>
            <a:xfrm rot="16200000" flipH="1">
              <a:off x="4659710" y="2707075"/>
              <a:ext cx="514360" cy="1349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1"/>
            <p:cNvSpPr txBox="1"/>
            <p:nvPr/>
          </p:nvSpPr>
          <p:spPr>
            <a:xfrm>
              <a:off x="505586" y="3756821"/>
              <a:ext cx="34900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/>
                <a:t>함수포인터에</a:t>
              </a:r>
              <a:r>
                <a:rPr lang="en-US" altLang="ko-KR" sz="1600" b="1" dirty="0" smtClean="0"/>
                <a:t> </a:t>
              </a:r>
              <a:r>
                <a:rPr lang="ko-KR" altLang="en-US" sz="1600" b="1" dirty="0" smtClean="0"/>
                <a:t>함수 시작 주소 저장 </a:t>
              </a:r>
              <a:endParaRPr lang="ko-KR" altLang="en-US" sz="16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77468" y="3756821"/>
              <a:ext cx="2122502" cy="34289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chemeClr val="bg1"/>
                  </a:solidFill>
                </a:rPr>
                <a:t>pointer = add;</a:t>
              </a:r>
              <a:endParaRPr lang="ko-KR" altLang="en-US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6200000" flipH="1">
              <a:off x="5673737" y="2649532"/>
              <a:ext cx="714380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5400000">
              <a:off x="6959621" y="2649532"/>
              <a:ext cx="714380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9"/>
            <p:cNvSpPr txBox="1"/>
            <p:nvPr/>
          </p:nvSpPr>
          <p:spPr>
            <a:xfrm>
              <a:off x="782205" y="4431099"/>
              <a:ext cx="321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 smtClean="0"/>
                <a:t>함수포인터를</a:t>
              </a:r>
              <a:r>
                <a:rPr lang="en-US" altLang="ko-KR" sz="1600" b="1" dirty="0" smtClean="0"/>
                <a:t> </a:t>
              </a:r>
              <a:r>
                <a:rPr lang="ko-KR" altLang="en-US" sz="1600" b="1" dirty="0" smtClean="0"/>
                <a:t>이용한 함수 호출 </a:t>
              </a:r>
              <a:endParaRPr lang="ko-KR" altLang="en-US" sz="1600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52068" y="4412463"/>
              <a:ext cx="2122502" cy="34289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chemeClr val="bg1"/>
                  </a:solidFill>
                </a:rPr>
                <a:t>pointer(3.1, 5.1);</a:t>
              </a:r>
              <a:endParaRPr lang="ko-KR" altLang="en-US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(4/5)---[3-16.c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3986" y="1941052"/>
            <a:ext cx="4214810" cy="437042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int x, z;</a:t>
            </a:r>
          </a:p>
          <a:p>
            <a:r>
              <a:rPr lang="en-US" altLang="ko-KR" sz="2000" b="1" dirty="0" smtClean="0"/>
              <a:t>char  c;</a:t>
            </a:r>
          </a:p>
          <a:p>
            <a:r>
              <a:rPr lang="en-US" altLang="ko-KR" sz="2000" b="1" dirty="0" smtClean="0"/>
              <a:t>void (*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pointer</a:t>
            </a:r>
            <a:r>
              <a:rPr lang="en-US" altLang="ko-KR" sz="2000" b="1" dirty="0" smtClean="0"/>
              <a:t>) (int, int);</a:t>
            </a:r>
            <a:r>
              <a:rPr lang="en-US" altLang="ko-KR" sz="2000" dirty="0" smtClean="0"/>
              <a:t>  </a:t>
            </a:r>
          </a:p>
          <a:p>
            <a:endParaRPr lang="en-US" altLang="ko-KR" sz="2000" dirty="0" smtClean="0"/>
          </a:p>
          <a:p>
            <a:r>
              <a:rPr lang="en-US" altLang="ko-KR" sz="2000" b="1" dirty="0" smtClean="0"/>
              <a:t>scanf(“%d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%c</a:t>
            </a:r>
            <a:r>
              <a:rPr lang="en-US" altLang="ko-KR" sz="2000" b="1" dirty="0" smtClean="0"/>
              <a:t> %d”, &amp;x,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&amp;c</a:t>
            </a:r>
            <a:r>
              <a:rPr lang="en-US" altLang="ko-KR" sz="2000" b="1" dirty="0" smtClean="0"/>
              <a:t>, &amp;z);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if(c=='+')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   pointer=add</a:t>
            </a:r>
            <a:r>
              <a:rPr lang="en-US" altLang="ko-KR" sz="2000" dirty="0" smtClean="0"/>
              <a:t>;</a:t>
            </a:r>
          </a:p>
          <a:p>
            <a:endParaRPr lang="en-US" altLang="ko-KR" sz="2000" dirty="0" smtClean="0"/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else if(c=='-')</a:t>
            </a: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   pointer=subtract;</a:t>
            </a:r>
          </a:p>
          <a:p>
            <a:endParaRPr lang="en-US" altLang="ko-KR" sz="2000" b="1" dirty="0" smtClean="0">
              <a:solidFill>
                <a:srgbClr val="0000FF"/>
              </a:solidFill>
            </a:endParaRPr>
          </a:p>
          <a:p>
            <a:r>
              <a:rPr lang="en-US" altLang="ko-KR" sz="2000" b="1" dirty="0" smtClean="0">
                <a:solidFill>
                  <a:srgbClr val="0000FF"/>
                </a:solidFill>
              </a:rPr>
              <a:t>   pointer(</a:t>
            </a:r>
            <a:r>
              <a:rPr lang="en-US" altLang="ko-KR" sz="2000" b="1" dirty="0" err="1" smtClean="0">
                <a:solidFill>
                  <a:srgbClr val="0000FF"/>
                </a:solidFill>
              </a:rPr>
              <a:t>x,z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);</a:t>
            </a:r>
          </a:p>
          <a:p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56422" y="1369548"/>
            <a:ext cx="2637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[3-16.c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핵심코드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(5/5)---[3-16.c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80" y="1157860"/>
            <a:ext cx="9093220" cy="52000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9452" y="1649544"/>
            <a:ext cx="2214578" cy="7078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if(c=='+')  </a:t>
            </a:r>
          </a:p>
          <a:p>
            <a:r>
              <a:rPr lang="en-US" altLang="ko-KR" sz="2000" b="1" dirty="0" smtClean="0"/>
              <a:t>   pointer=add;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1884" y="1678572"/>
            <a:ext cx="2786082" cy="7078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else if(c=='-')</a:t>
            </a:r>
          </a:p>
          <a:p>
            <a:r>
              <a:rPr lang="en-US" altLang="ko-KR" sz="2000" b="1" dirty="0" smtClean="0"/>
              <a:t>      pointer=subtract;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00034" y="2377724"/>
            <a:ext cx="7911132" cy="4123110"/>
            <a:chOff x="813682" y="1986638"/>
            <a:chExt cx="7911132" cy="4123110"/>
          </a:xfrm>
        </p:grpSpPr>
        <p:grpSp>
          <p:nvGrpSpPr>
            <p:cNvPr id="55" name="그룹 54"/>
            <p:cNvGrpSpPr/>
            <p:nvPr/>
          </p:nvGrpSpPr>
          <p:grpSpPr>
            <a:xfrm>
              <a:off x="813682" y="1986638"/>
              <a:ext cx="3456920" cy="3728378"/>
              <a:chOff x="1685186" y="1423065"/>
              <a:chExt cx="3456920" cy="3728378"/>
            </a:xfrm>
          </p:grpSpPr>
          <p:sp>
            <p:nvSpPr>
              <p:cNvPr id="80" name="Line 4"/>
              <p:cNvSpPr>
                <a:spLocks noChangeShapeType="1"/>
              </p:cNvSpPr>
              <p:nvPr/>
            </p:nvSpPr>
            <p:spPr bwMode="auto">
              <a:xfrm>
                <a:off x="2765413" y="2052641"/>
                <a:ext cx="0" cy="2190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Line 5"/>
              <p:cNvSpPr>
                <a:spLocks noChangeShapeType="1"/>
              </p:cNvSpPr>
              <p:nvPr/>
            </p:nvSpPr>
            <p:spPr bwMode="auto">
              <a:xfrm>
                <a:off x="4206863" y="2054229"/>
                <a:ext cx="0" cy="215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2" name="Text Box 6"/>
              <p:cNvSpPr txBox="1">
                <a:spLocks noChangeArrowheads="1"/>
              </p:cNvSpPr>
              <p:nvPr/>
            </p:nvSpPr>
            <p:spPr bwMode="auto">
              <a:xfrm>
                <a:off x="1685186" y="2109319"/>
                <a:ext cx="10759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&amp;pointer</a:t>
                </a:r>
                <a:endParaRPr lang="en-US" altLang="ko-KR" sz="1800" b="1" dirty="0"/>
              </a:p>
            </p:txBody>
          </p:sp>
          <p:sp>
            <p:nvSpPr>
              <p:cNvPr id="83" name="Text Box 7"/>
              <p:cNvSpPr txBox="1">
                <a:spLocks noChangeArrowheads="1"/>
              </p:cNvSpPr>
              <p:nvPr/>
            </p:nvSpPr>
            <p:spPr bwMode="auto">
              <a:xfrm>
                <a:off x="4221661" y="2316621"/>
                <a:ext cx="9204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pointer</a:t>
                </a:r>
                <a:endParaRPr lang="en-US" altLang="ko-KR" sz="1800" b="1" dirty="0"/>
              </a:p>
            </p:txBody>
          </p:sp>
          <p:sp>
            <p:nvSpPr>
              <p:cNvPr id="84" name="Rectangle 8"/>
              <p:cNvSpPr>
                <a:spLocks noChangeArrowheads="1"/>
              </p:cNvSpPr>
              <p:nvPr/>
            </p:nvSpPr>
            <p:spPr bwMode="auto">
              <a:xfrm>
                <a:off x="2770175" y="2278066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85" name="Rectangle 9"/>
              <p:cNvSpPr>
                <a:spLocks noChangeArrowheads="1"/>
              </p:cNvSpPr>
              <p:nvPr/>
            </p:nvSpPr>
            <p:spPr bwMode="auto">
              <a:xfrm>
                <a:off x="2770175" y="2416179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86" name="Rectangle 10"/>
              <p:cNvSpPr>
                <a:spLocks noChangeArrowheads="1"/>
              </p:cNvSpPr>
              <p:nvPr/>
            </p:nvSpPr>
            <p:spPr bwMode="auto">
              <a:xfrm>
                <a:off x="2770175" y="2557466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87" name="Rectangle 11"/>
              <p:cNvSpPr>
                <a:spLocks noChangeArrowheads="1"/>
              </p:cNvSpPr>
              <p:nvPr/>
            </p:nvSpPr>
            <p:spPr bwMode="auto">
              <a:xfrm>
                <a:off x="2770175" y="2693991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88" name="Rectangle 12"/>
              <p:cNvSpPr>
                <a:spLocks noChangeArrowheads="1"/>
              </p:cNvSpPr>
              <p:nvPr/>
            </p:nvSpPr>
            <p:spPr bwMode="auto">
              <a:xfrm>
                <a:off x="2852725" y="2341566"/>
                <a:ext cx="1295400" cy="43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add</a:t>
                </a:r>
                <a:endParaRPr lang="en-US" altLang="ko-KR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Line 16"/>
              <p:cNvSpPr>
                <a:spLocks noChangeShapeType="1"/>
              </p:cNvSpPr>
              <p:nvPr/>
            </p:nvSpPr>
            <p:spPr bwMode="auto">
              <a:xfrm>
                <a:off x="2770175" y="2835279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Line 17"/>
              <p:cNvSpPr>
                <a:spLocks noChangeShapeType="1"/>
              </p:cNvSpPr>
              <p:nvPr/>
            </p:nvSpPr>
            <p:spPr bwMode="auto">
              <a:xfrm>
                <a:off x="4211625" y="2835279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Rectangle 23"/>
              <p:cNvSpPr>
                <a:spLocks noChangeArrowheads="1"/>
              </p:cNvSpPr>
              <p:nvPr/>
            </p:nvSpPr>
            <p:spPr bwMode="auto">
              <a:xfrm>
                <a:off x="2770175" y="2992441"/>
                <a:ext cx="1439863" cy="10080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rgbClr val="7030A0"/>
                    </a:solidFill>
                  </a:rPr>
                  <a:t>subtract( </a:t>
                </a:r>
                <a:r>
                  <a:rPr lang="en-US" altLang="ko-KR" sz="1800" b="1" dirty="0">
                    <a:solidFill>
                      <a:srgbClr val="7030A0"/>
                    </a:solidFill>
                  </a:rPr>
                  <a:t>) </a:t>
                </a:r>
              </a:p>
              <a:p>
                <a:pPr algn="ctr"/>
                <a:r>
                  <a:rPr lang="ko-KR" altLang="en-US" sz="1800" b="1" dirty="0" smtClean="0">
                    <a:solidFill>
                      <a:srgbClr val="7030A0"/>
                    </a:solidFill>
                  </a:rPr>
                  <a:t>함수의</a:t>
                </a:r>
                <a:r>
                  <a:rPr lang="en-US" altLang="ko-KR" sz="18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ko-KR" altLang="en-US" sz="1800" b="1" dirty="0" smtClean="0">
                    <a:solidFill>
                      <a:srgbClr val="7030A0"/>
                    </a:solidFill>
                  </a:rPr>
                  <a:t>내용</a:t>
                </a:r>
                <a:endParaRPr lang="ko-KR" altLang="en-US" sz="18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2773350" y="4143380"/>
                <a:ext cx="1439863" cy="10080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add( </a:t>
                </a:r>
                <a:r>
                  <a:rPr lang="en-US" altLang="ko-KR" sz="1800" b="1" dirty="0">
                    <a:solidFill>
                      <a:schemeClr val="bg1"/>
                    </a:solidFill>
                  </a:rPr>
                  <a:t>) </a:t>
                </a:r>
              </a:p>
              <a:p>
                <a:pPr algn="ctr"/>
                <a:r>
                  <a:rPr lang="ko-KR" altLang="en-US" sz="1800" b="1" dirty="0" smtClean="0">
                    <a:solidFill>
                      <a:schemeClr val="bg1"/>
                    </a:solidFill>
                  </a:rPr>
                  <a:t>함수의 내용</a:t>
                </a:r>
                <a:endParaRPr lang="ko-KR" altLang="en-US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Line 17"/>
              <p:cNvSpPr>
                <a:spLocks noChangeShapeType="1"/>
              </p:cNvSpPr>
              <p:nvPr/>
            </p:nvSpPr>
            <p:spPr bwMode="auto">
              <a:xfrm>
                <a:off x="4202110" y="3998918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Line 17"/>
              <p:cNvSpPr>
                <a:spLocks noChangeShapeType="1"/>
              </p:cNvSpPr>
              <p:nvPr/>
            </p:nvSpPr>
            <p:spPr bwMode="auto">
              <a:xfrm>
                <a:off x="2786050" y="4000504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Text Box 18"/>
              <p:cNvSpPr txBox="1">
                <a:spLocks noChangeArrowheads="1"/>
              </p:cNvSpPr>
              <p:nvPr/>
            </p:nvSpPr>
            <p:spPr bwMode="auto">
              <a:xfrm>
                <a:off x="2182647" y="3944255"/>
                <a:ext cx="58862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 smtClean="0">
                    <a:latin typeface="굴림"/>
                    <a:cs typeface="Times New Roman"/>
                  </a:rPr>
                  <a:t>add</a:t>
                </a:r>
                <a:endParaRPr lang="en-US" altLang="ko-KR" sz="18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2357422" y="1423065"/>
                <a:ext cx="2214578" cy="48577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 smtClean="0">
                    <a:solidFill>
                      <a:srgbClr val="FFC000"/>
                    </a:solidFill>
                  </a:rPr>
                  <a:t>c ==‘+’</a:t>
                </a:r>
                <a:r>
                  <a:rPr lang="ko-KR" altLang="en-US" sz="2000" b="1" dirty="0" smtClean="0">
                    <a:solidFill>
                      <a:srgbClr val="FFC000"/>
                    </a:solidFill>
                  </a:rPr>
                  <a:t>인 경우</a:t>
                </a:r>
              </a:p>
            </p:txBody>
          </p:sp>
        </p:grpSp>
        <p:sp>
          <p:nvSpPr>
            <p:cNvPr id="56" name="순서도: 연결자 55"/>
            <p:cNvSpPr/>
            <p:nvPr/>
          </p:nvSpPr>
          <p:spPr>
            <a:xfrm>
              <a:off x="1885970" y="4702184"/>
              <a:ext cx="71438" cy="50029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57" name="꺾인 연결선 56"/>
            <p:cNvCxnSpPr>
              <a:endCxn id="95" idx="0"/>
            </p:cNvCxnSpPr>
            <p:nvPr/>
          </p:nvCxnSpPr>
          <p:spPr>
            <a:xfrm rot="5400000">
              <a:off x="1299150" y="3520994"/>
              <a:ext cx="1293140" cy="680529"/>
            </a:xfrm>
            <a:prstGeom prst="bentConnector3">
              <a:avLst>
                <a:gd name="adj1" fmla="val 614"/>
              </a:avLst>
            </a:prstGeom>
            <a:ln w="25400">
              <a:solidFill>
                <a:srgbClr val="FF0000"/>
              </a:solidFill>
              <a:prstDash val="sysDash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/>
            <p:cNvGrpSpPr/>
            <p:nvPr/>
          </p:nvGrpSpPr>
          <p:grpSpPr>
            <a:xfrm>
              <a:off x="5200428" y="2014534"/>
              <a:ext cx="3524386" cy="3708413"/>
              <a:chOff x="1628528" y="1443030"/>
              <a:chExt cx="3524386" cy="3708413"/>
            </a:xfrm>
          </p:grpSpPr>
          <p:sp>
            <p:nvSpPr>
              <p:cNvPr id="63" name="Line 4"/>
              <p:cNvSpPr>
                <a:spLocks noChangeShapeType="1"/>
              </p:cNvSpPr>
              <p:nvPr/>
            </p:nvSpPr>
            <p:spPr bwMode="auto">
              <a:xfrm>
                <a:off x="2765413" y="2052641"/>
                <a:ext cx="0" cy="2190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Line 5"/>
              <p:cNvSpPr>
                <a:spLocks noChangeShapeType="1"/>
              </p:cNvSpPr>
              <p:nvPr/>
            </p:nvSpPr>
            <p:spPr bwMode="auto">
              <a:xfrm>
                <a:off x="4206863" y="2054229"/>
                <a:ext cx="0" cy="215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Text Box 6"/>
              <p:cNvSpPr txBox="1">
                <a:spLocks noChangeArrowheads="1"/>
              </p:cNvSpPr>
              <p:nvPr/>
            </p:nvSpPr>
            <p:spPr bwMode="auto">
              <a:xfrm>
                <a:off x="1628528" y="2115220"/>
                <a:ext cx="10759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&amp;pointer</a:t>
                </a:r>
                <a:endParaRPr lang="en-US" altLang="ko-KR" sz="1800" b="1" dirty="0"/>
              </a:p>
            </p:txBody>
          </p:sp>
          <p:sp>
            <p:nvSpPr>
              <p:cNvPr id="66" name="Text Box 7"/>
              <p:cNvSpPr txBox="1">
                <a:spLocks noChangeArrowheads="1"/>
              </p:cNvSpPr>
              <p:nvPr/>
            </p:nvSpPr>
            <p:spPr bwMode="auto">
              <a:xfrm>
                <a:off x="4232469" y="2389191"/>
                <a:ext cx="9204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 smtClean="0"/>
                  <a:t>pointer</a:t>
                </a:r>
                <a:endParaRPr lang="en-US" altLang="ko-KR" sz="1800" b="1" dirty="0"/>
              </a:p>
            </p:txBody>
          </p:sp>
          <p:sp>
            <p:nvSpPr>
              <p:cNvPr id="67" name="Rectangle 8"/>
              <p:cNvSpPr>
                <a:spLocks noChangeArrowheads="1"/>
              </p:cNvSpPr>
              <p:nvPr/>
            </p:nvSpPr>
            <p:spPr bwMode="auto">
              <a:xfrm>
                <a:off x="2770175" y="2278066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68" name="Rectangle 9"/>
              <p:cNvSpPr>
                <a:spLocks noChangeArrowheads="1"/>
              </p:cNvSpPr>
              <p:nvPr/>
            </p:nvSpPr>
            <p:spPr bwMode="auto">
              <a:xfrm>
                <a:off x="2770175" y="2416179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69" name="Rectangle 10"/>
              <p:cNvSpPr>
                <a:spLocks noChangeArrowheads="1"/>
              </p:cNvSpPr>
              <p:nvPr/>
            </p:nvSpPr>
            <p:spPr bwMode="auto">
              <a:xfrm>
                <a:off x="2770175" y="2557466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70" name="Rectangle 11"/>
              <p:cNvSpPr>
                <a:spLocks noChangeArrowheads="1"/>
              </p:cNvSpPr>
              <p:nvPr/>
            </p:nvSpPr>
            <p:spPr bwMode="auto">
              <a:xfrm>
                <a:off x="2770175" y="2693991"/>
                <a:ext cx="1441450" cy="1428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ko-KR" sz="1800"/>
              </a:p>
            </p:txBody>
          </p:sp>
          <p:sp>
            <p:nvSpPr>
              <p:cNvPr id="71" name="Rectangle 12"/>
              <p:cNvSpPr>
                <a:spLocks noChangeArrowheads="1"/>
              </p:cNvSpPr>
              <p:nvPr/>
            </p:nvSpPr>
            <p:spPr bwMode="auto">
              <a:xfrm>
                <a:off x="2852725" y="2341566"/>
                <a:ext cx="1295400" cy="43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subtract</a:t>
                </a:r>
                <a:endParaRPr lang="en-US" altLang="ko-KR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Line 16"/>
              <p:cNvSpPr>
                <a:spLocks noChangeShapeType="1"/>
              </p:cNvSpPr>
              <p:nvPr/>
            </p:nvSpPr>
            <p:spPr bwMode="auto">
              <a:xfrm>
                <a:off x="2770175" y="2835279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Line 17"/>
              <p:cNvSpPr>
                <a:spLocks noChangeShapeType="1"/>
              </p:cNvSpPr>
              <p:nvPr/>
            </p:nvSpPr>
            <p:spPr bwMode="auto">
              <a:xfrm>
                <a:off x="4211625" y="2835279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2770175" y="2992441"/>
                <a:ext cx="1439863" cy="10080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subtract( ) </a:t>
                </a:r>
              </a:p>
              <a:p>
                <a:pPr algn="ctr"/>
                <a:r>
                  <a:rPr lang="ko-KR" altLang="en-US" sz="1800" b="1" dirty="0" smtClean="0">
                    <a:solidFill>
                      <a:schemeClr val="bg1"/>
                    </a:solidFill>
                  </a:rPr>
                  <a:t>함수의</a:t>
                </a:r>
                <a:r>
                  <a:rPr lang="en-US" altLang="ko-KR" sz="18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800" b="1" dirty="0" smtClean="0">
                    <a:solidFill>
                      <a:schemeClr val="bg1"/>
                    </a:solidFill>
                  </a:rPr>
                  <a:t>내용</a:t>
                </a:r>
                <a:endParaRPr lang="ko-KR" altLang="en-US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2773350" y="4143380"/>
                <a:ext cx="1439863" cy="100806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800" b="1" dirty="0" smtClean="0">
                    <a:solidFill>
                      <a:srgbClr val="7030A0"/>
                    </a:solidFill>
                  </a:rPr>
                  <a:t>add( ) </a:t>
                </a:r>
              </a:p>
              <a:p>
                <a:pPr algn="ctr"/>
                <a:r>
                  <a:rPr lang="ko-KR" altLang="en-US" sz="1800" b="1" dirty="0" smtClean="0">
                    <a:solidFill>
                      <a:srgbClr val="7030A0"/>
                    </a:solidFill>
                  </a:rPr>
                  <a:t>함수의 내용</a:t>
                </a:r>
                <a:endParaRPr lang="ko-KR" altLang="en-US" sz="18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6" name="Line 17"/>
              <p:cNvSpPr>
                <a:spLocks noChangeShapeType="1"/>
              </p:cNvSpPr>
              <p:nvPr/>
            </p:nvSpPr>
            <p:spPr bwMode="auto">
              <a:xfrm>
                <a:off x="4202110" y="3998918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Line 17"/>
              <p:cNvSpPr>
                <a:spLocks noChangeShapeType="1"/>
              </p:cNvSpPr>
              <p:nvPr/>
            </p:nvSpPr>
            <p:spPr bwMode="auto">
              <a:xfrm>
                <a:off x="2786050" y="4000504"/>
                <a:ext cx="0" cy="144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Text Box 18"/>
              <p:cNvSpPr txBox="1">
                <a:spLocks noChangeArrowheads="1"/>
              </p:cNvSpPr>
              <p:nvPr/>
            </p:nvSpPr>
            <p:spPr bwMode="auto">
              <a:xfrm>
                <a:off x="1710413" y="2791929"/>
                <a:ext cx="104547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 smtClean="0">
                    <a:latin typeface="굴림"/>
                    <a:cs typeface="Times New Roman"/>
                  </a:rPr>
                  <a:t>subtract</a:t>
                </a:r>
                <a:endParaRPr lang="en-US" altLang="ko-KR" sz="1800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357422" y="1443030"/>
                <a:ext cx="2214578" cy="48577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 smtClean="0">
                    <a:solidFill>
                      <a:srgbClr val="FFC000"/>
                    </a:solidFill>
                  </a:rPr>
                  <a:t>c ==‘-’</a:t>
                </a:r>
                <a:r>
                  <a:rPr lang="ko-KR" altLang="en-US" sz="2000" b="1" dirty="0" smtClean="0">
                    <a:solidFill>
                      <a:srgbClr val="FFC000"/>
                    </a:solidFill>
                  </a:rPr>
                  <a:t>인 경우</a:t>
                </a:r>
              </a:p>
            </p:txBody>
          </p:sp>
        </p:grpSp>
        <p:sp>
          <p:nvSpPr>
            <p:cNvPr id="59" name="순서도: 연결자 58"/>
            <p:cNvSpPr/>
            <p:nvPr/>
          </p:nvSpPr>
          <p:spPr>
            <a:xfrm>
              <a:off x="6329374" y="3554414"/>
              <a:ext cx="71438" cy="50029"/>
            </a:xfrm>
            <a:prstGeom prst="flowChartConnector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60" name="Shape 51"/>
            <p:cNvCxnSpPr>
              <a:endCxn id="78" idx="0"/>
            </p:cNvCxnSpPr>
            <p:nvPr/>
          </p:nvCxnSpPr>
          <p:spPr>
            <a:xfrm rot="10800000" flipV="1">
              <a:off x="5805054" y="3143247"/>
              <a:ext cx="767211" cy="220185"/>
            </a:xfrm>
            <a:prstGeom prst="bentConnector2">
              <a:avLst/>
            </a:prstGeom>
            <a:ln w="25400">
              <a:solidFill>
                <a:srgbClr val="FF0000"/>
              </a:solidFill>
              <a:prstDash val="sysDash"/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52"/>
            <p:cNvSpPr txBox="1"/>
            <p:nvPr/>
          </p:nvSpPr>
          <p:spPr>
            <a:xfrm>
              <a:off x="1974832" y="5740416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17</a:t>
              </a:r>
              <a:r>
                <a:rPr lang="ko-KR" altLang="en-US" b="1" dirty="0" smtClean="0"/>
                <a:t>행</a:t>
              </a:r>
              <a:r>
                <a:rPr lang="en-US" altLang="ko-KR" b="1" dirty="0" smtClean="0"/>
                <a:t>~18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  <p:sp>
          <p:nvSpPr>
            <p:cNvPr id="62" name="TextBox 53"/>
            <p:cNvSpPr txBox="1"/>
            <p:nvPr/>
          </p:nvSpPr>
          <p:spPr>
            <a:xfrm>
              <a:off x="6357950" y="5715016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/>
                <a:t>20</a:t>
              </a:r>
              <a:r>
                <a:rPr lang="ko-KR" altLang="en-US" b="1" dirty="0" smtClean="0"/>
                <a:t>행</a:t>
              </a:r>
              <a:r>
                <a:rPr lang="en-US" altLang="ko-KR" b="1" dirty="0" smtClean="0"/>
                <a:t>~21</a:t>
              </a:r>
              <a:r>
                <a:rPr lang="ko-KR" altLang="en-US" b="1" dirty="0" smtClean="0"/>
                <a:t>행</a:t>
              </a:r>
              <a:endParaRPr lang="ko-KR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함수 포인터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(5/5)---[3-16.c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분석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함수 포인터의 필요성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‘</a:t>
            </a:r>
            <a:r>
              <a:rPr lang="ko-KR" altLang="en-US" b="1" dirty="0" smtClean="0"/>
              <a:t>일반적인 함수 호출 보다 빠른 처리 속도를 기대한다</a:t>
            </a:r>
            <a:r>
              <a:rPr lang="en-US" altLang="ko-KR" b="1" dirty="0" smtClean="0"/>
              <a:t>.’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사용 분야</a:t>
            </a:r>
            <a:endParaRPr lang="en-US" altLang="ko-KR" b="1" dirty="0" smtClean="0"/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컴파일러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인터프리터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게임 프로그래밍과 같은 시스템 프로그래밍 분야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공부한 내용 떠올리기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포인터의 역할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포인터 변수의 선언과 사용 방법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포인터를 잘못 사용하는 경우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다차원 포인터 변수의 선언과 사용 방법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주소의 가감산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함수 포인터</a:t>
            </a:r>
            <a:endParaRPr lang="en-US" altLang="ko-K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포인터란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idx="1"/>
          </p:nvPr>
        </p:nvSpPr>
        <p:spPr>
          <a:xfrm>
            <a:off x="50780" y="1157860"/>
            <a:ext cx="9093220" cy="5700140"/>
          </a:xfrm>
        </p:spPr>
        <p:txBody>
          <a:bodyPr>
            <a:normAutofit/>
          </a:bodyPr>
          <a:lstStyle/>
          <a:p>
            <a:r>
              <a:rPr lang="en-US" altLang="ko-KR" sz="2000" b="1" dirty="0" smtClean="0">
                <a:solidFill>
                  <a:srgbClr val="0000FF"/>
                </a:solidFill>
              </a:rPr>
              <a:t>‘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포인터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’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란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‘</a:t>
            </a:r>
            <a:r>
              <a:rPr lang="ko-KR" altLang="en-US" b="1" dirty="0" smtClean="0">
                <a:solidFill>
                  <a:srgbClr val="0000FF"/>
                </a:solidFill>
              </a:rPr>
              <a:t>주소를 저장</a:t>
            </a:r>
            <a:r>
              <a:rPr lang="ko-KR" altLang="en-US" b="1" dirty="0" smtClean="0"/>
              <a:t>하는 변수이다</a:t>
            </a:r>
            <a:r>
              <a:rPr lang="en-US" altLang="ko-KR" b="1" dirty="0" smtClean="0"/>
              <a:t>.’</a:t>
            </a:r>
          </a:p>
          <a:p>
            <a:pPr lvl="1"/>
            <a:r>
              <a:rPr lang="en-US" altLang="ko-KR" b="1" dirty="0" smtClean="0"/>
              <a:t>‘C</a:t>
            </a:r>
            <a:r>
              <a:rPr lang="ko-KR" altLang="en-US" b="1" dirty="0" smtClean="0"/>
              <a:t>언어의 </a:t>
            </a:r>
            <a:r>
              <a:rPr lang="ko-KR" altLang="en-US" b="1" dirty="0" smtClean="0">
                <a:solidFill>
                  <a:srgbClr val="0000FF"/>
                </a:solidFill>
              </a:rPr>
              <a:t>장점</a:t>
            </a:r>
            <a:r>
              <a:rPr lang="ko-KR" altLang="en-US" b="1" dirty="0" smtClean="0"/>
              <a:t> 중에 하나가 바로 </a:t>
            </a:r>
            <a:r>
              <a:rPr lang="ko-KR" altLang="en-US" b="1" dirty="0" smtClean="0">
                <a:solidFill>
                  <a:srgbClr val="0000FF"/>
                </a:solidFill>
              </a:rPr>
              <a:t>포인터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ko-KR" altLang="en-US" b="1" dirty="0" smtClean="0">
                <a:solidFill>
                  <a:srgbClr val="0000FF"/>
                </a:solidFill>
              </a:rPr>
              <a:t>포인터 변수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ko-KR" altLang="en-US" b="1" dirty="0" smtClean="0"/>
              <a:t>이다</a:t>
            </a:r>
            <a:r>
              <a:rPr lang="en-US" altLang="ko-KR" b="1" dirty="0" smtClean="0"/>
              <a:t>.’</a:t>
            </a:r>
          </a:p>
          <a:p>
            <a:pPr lvl="1"/>
            <a:endParaRPr lang="en-US" altLang="ko-KR" b="1" dirty="0" smtClean="0"/>
          </a:p>
          <a:p>
            <a:r>
              <a:rPr lang="en-US" altLang="ko-KR" sz="2000" b="1" dirty="0" smtClean="0"/>
              <a:t>‘</a:t>
            </a:r>
            <a:r>
              <a:rPr lang="ko-KR" altLang="en-US" sz="2000" b="1" dirty="0" smtClean="0"/>
              <a:t>포인터</a:t>
            </a:r>
            <a:r>
              <a:rPr lang="en-US" altLang="ko-KR" sz="2000" b="1" dirty="0" smtClean="0"/>
              <a:t>’</a:t>
            </a:r>
            <a:r>
              <a:rPr lang="ko-KR" altLang="en-US" sz="2000" b="1" dirty="0" smtClean="0"/>
              <a:t>를 사용하면 어떤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장점</a:t>
            </a:r>
            <a:r>
              <a:rPr lang="ko-KR" altLang="en-US" sz="2000" b="1" dirty="0" smtClean="0"/>
              <a:t>이 있는가</a:t>
            </a:r>
            <a:r>
              <a:rPr lang="en-US" altLang="ko-KR" sz="2000" b="1" dirty="0" smtClean="0"/>
              <a:t>?</a:t>
            </a:r>
          </a:p>
          <a:p>
            <a:pPr lvl="1"/>
            <a:r>
              <a:rPr lang="ko-KR" altLang="en-US" b="1" dirty="0" smtClean="0"/>
              <a:t>메모리 주소를 참조해서 다양한 자료형 </a:t>
            </a:r>
            <a:r>
              <a:rPr lang="ko-KR" altLang="en-US" b="1" dirty="0" smtClean="0">
                <a:solidFill>
                  <a:srgbClr val="0000FF"/>
                </a:solidFill>
              </a:rPr>
              <a:t>변수들의 접근과 조작 용이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sz="2000" b="1" dirty="0" smtClean="0">
                <a:solidFill>
                  <a:srgbClr val="FF0000"/>
                </a:solidFill>
              </a:rPr>
              <a:t>현재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장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에서 배울 예정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2"/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smtClean="0"/>
              <a:t>메모리 주소를 참조하여 </a:t>
            </a:r>
            <a:r>
              <a:rPr lang="ko-KR" altLang="en-US" b="1" dirty="0" smtClean="0">
                <a:solidFill>
                  <a:srgbClr val="0000FF"/>
                </a:solidFill>
              </a:rPr>
              <a:t>배열과 같은 연속된 데이터에 접근과 조작 용이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sz="2000" b="1" dirty="0" smtClean="0">
                <a:solidFill>
                  <a:srgbClr val="FF0000"/>
                </a:solidFill>
              </a:rPr>
              <a:t>PART2-4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장에서 배움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2"/>
            <a:endParaRPr lang="en-US" altLang="ko-KR" sz="2000" b="1" dirty="0" smtClean="0"/>
          </a:p>
          <a:p>
            <a:pPr lvl="1"/>
            <a:r>
              <a:rPr lang="ko-KR" altLang="en-US" b="1" dirty="0" smtClean="0"/>
              <a:t>동적 할당된 메모리 영역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ko-KR" altLang="en-US" b="1" dirty="0" smtClean="0">
                <a:solidFill>
                  <a:srgbClr val="0000FF"/>
                </a:solidFill>
              </a:rPr>
              <a:t>힙영역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ko-KR" altLang="en-US" b="1" dirty="0" smtClean="0">
                <a:solidFill>
                  <a:srgbClr val="0000FF"/>
                </a:solidFill>
              </a:rPr>
              <a:t>에 접근과 조작 용이 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sz="2000" b="1" dirty="0" smtClean="0">
                <a:solidFill>
                  <a:srgbClr val="FF0000"/>
                </a:solidFill>
              </a:rPr>
              <a:t>PART3-4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장에서 배움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lvl="2">
              <a:buNone/>
            </a:pPr>
            <a:r>
              <a:rPr lang="en-US" altLang="ko-KR" b="1" dirty="0" smtClean="0"/>
              <a:t> </a:t>
            </a:r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>
              <a:buNone/>
            </a:pPr>
            <a:endParaRPr lang="en-US" altLang="ko-KR" b="1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0" y="3357562"/>
            <a:ext cx="9143999" cy="7143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145086">
                  <a:gamma/>
                  <a:shade val="46275"/>
                  <a:invGamma/>
                </a:srgbClr>
              </a:gs>
              <a:gs pos="50000">
                <a:srgbClr val="145086"/>
              </a:gs>
              <a:gs pos="100000">
                <a:srgbClr val="145086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3.2</a:t>
            </a:r>
            <a:r>
              <a:rPr kumimoji="1" lang="en-US" altLang="ko-KR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 </a:t>
            </a:r>
            <a:r>
              <a:rPr kumimoji="1" lang="ko-KR" altLang="en-US" sz="3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charset="-127"/>
              </a:rPr>
              <a:t>포인터 변수의 선언과 사용</a:t>
            </a:r>
            <a:endParaRPr kumimoji="1" lang="en-US" altLang="ko-KR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(1/8)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포인터 변수의 선언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2000" b="1" dirty="0" smtClean="0"/>
              <a:t>자료형</a:t>
            </a:r>
            <a:r>
              <a:rPr lang="en-US" altLang="ko-KR" sz="2000" b="1" dirty="0" smtClean="0"/>
              <a:t>: </a:t>
            </a:r>
            <a:r>
              <a:rPr lang="ko-KR" altLang="en-US" sz="2000" dirty="0" smtClean="0"/>
              <a:t>포인터 변수의 자료형 지정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자료형 다음에 </a:t>
            </a:r>
            <a:r>
              <a:rPr lang="en-US" altLang="ko-KR" sz="2000" dirty="0" smtClean="0"/>
              <a:t>* </a:t>
            </a:r>
            <a:r>
              <a:rPr lang="ko-KR" altLang="en-US" sz="2000" dirty="0" smtClean="0"/>
              <a:t>연산자를 붙임</a:t>
            </a:r>
            <a:endParaRPr lang="en-US" altLang="ko-KR" sz="2000" dirty="0" smtClean="0"/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포인터 변수 이름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주소를 저장할 변수의 이름 지정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sz="2000" b="1" noProof="0" dirty="0" smtClean="0"/>
              <a:t>NULL </a:t>
            </a:r>
            <a:r>
              <a:rPr lang="ko-KR" altLang="en-US" sz="2000" b="1" noProof="0" dirty="0" smtClean="0"/>
              <a:t>포인터 설정</a:t>
            </a:r>
            <a:r>
              <a:rPr lang="en-US" altLang="ko-KR" sz="2000" b="1" noProof="0" dirty="0" smtClean="0"/>
              <a:t>: </a:t>
            </a:r>
            <a:r>
              <a:rPr lang="ko-KR" altLang="en-US" sz="2000" noProof="0" dirty="0" smtClean="0"/>
              <a:t>포인터 변수 선언 시 </a:t>
            </a:r>
            <a:r>
              <a:rPr lang="en-US" altLang="ko-KR" sz="2000" noProof="0" dirty="0" smtClean="0"/>
              <a:t>NULL</a:t>
            </a:r>
            <a:r>
              <a:rPr lang="ko-KR" altLang="en-US" sz="2000" noProof="0" dirty="0" smtClean="0"/>
              <a:t>로 초기화</a:t>
            </a:r>
            <a:endParaRPr lang="en-US" altLang="ko-KR" sz="2000" noProof="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071538" y="5291752"/>
            <a:ext cx="6925294" cy="92333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  int* p1=NULL;        // int</a:t>
            </a:r>
            <a:r>
              <a:rPr lang="ko-KR" altLang="en-US" dirty="0" smtClean="0"/>
              <a:t>형 주소를 저장하는 포인터 변수</a:t>
            </a:r>
            <a:endParaRPr lang="en-US" altLang="ko-KR" dirty="0" smtClean="0"/>
          </a:p>
          <a:p>
            <a:r>
              <a:rPr lang="en-US" altLang="ko-KR" dirty="0" smtClean="0"/>
              <a:t>    char* p2=NULL;      // char</a:t>
            </a:r>
            <a:r>
              <a:rPr lang="ko-KR" altLang="en-US" dirty="0" smtClean="0"/>
              <a:t>형 주소를 저장하는 포인터 변수</a:t>
            </a:r>
            <a:endParaRPr lang="en-US" altLang="ko-KR" dirty="0" smtClean="0"/>
          </a:p>
          <a:p>
            <a:r>
              <a:rPr lang="en-US" altLang="ko-KR" dirty="0" smtClean="0"/>
              <a:t>double* p3=NULL;   // double</a:t>
            </a:r>
            <a:r>
              <a:rPr lang="ko-KR" altLang="en-US" dirty="0" smtClean="0"/>
              <a:t>형 주소를 저장하는 포인터 변수</a:t>
            </a:r>
            <a:endParaRPr lang="ko-KR" altLang="en-US" dirty="0"/>
          </a:p>
        </p:txBody>
      </p:sp>
      <p:pic>
        <p:nvPicPr>
          <p:cNvPr id="6" name="그림 5" descr="ch03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480" y="3011908"/>
            <a:ext cx="5643602" cy="1713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(2/8)---[3-2.c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406" y="1187312"/>
            <a:ext cx="8858280" cy="483209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#include &lt;</a:t>
            </a:r>
            <a:r>
              <a:rPr lang="en-US" altLang="ko-KR" sz="2200" dirty="0" err="1" smtClean="0"/>
              <a:t>stdio.h</a:t>
            </a:r>
            <a:r>
              <a:rPr lang="en-US" altLang="ko-KR" sz="2200" dirty="0" smtClean="0"/>
              <a:t>&gt;</a:t>
            </a:r>
          </a:p>
          <a:p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 main(void)</a:t>
            </a:r>
          </a:p>
          <a:p>
            <a:r>
              <a:rPr lang="en-US" altLang="ko-KR" sz="2200" dirty="0" smtClean="0"/>
              <a:t>{</a:t>
            </a:r>
          </a:p>
          <a:p>
            <a:r>
              <a:rPr lang="en-US" altLang="ko-KR" sz="2200" b="1" dirty="0" smtClean="0">
                <a:solidFill>
                  <a:srgbClr val="0000FF"/>
                </a:solidFill>
              </a:rPr>
              <a:t>   // </a:t>
            </a:r>
            <a:r>
              <a:rPr lang="ko-KR" altLang="en-US" sz="2200" b="1" dirty="0" smtClean="0">
                <a:solidFill>
                  <a:srgbClr val="0000FF"/>
                </a:solidFill>
              </a:rPr>
              <a:t>포인터 변수 선언</a:t>
            </a:r>
          </a:p>
          <a:p>
            <a:r>
              <a:rPr lang="en-US" altLang="ko-KR" sz="2200" dirty="0" smtClean="0"/>
              <a:t>   char* cp=NULL;	</a:t>
            </a:r>
          </a:p>
          <a:p>
            <a:r>
              <a:rPr lang="en-US" altLang="ko-KR" sz="2200" dirty="0" smtClean="0"/>
              <a:t>     int*  ip=NULL;	</a:t>
            </a:r>
          </a:p>
          <a:p>
            <a:r>
              <a:rPr lang="en-US" altLang="ko-KR" sz="2200" dirty="0" smtClean="0"/>
              <a:t>		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cp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*&amp;cp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%x %x %x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200" dirty="0" smtClean="0"/>
              <a:t>, 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*&amp;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		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200" dirty="0" smtClean="0"/>
              <a:t> \n", 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(char*)</a:t>
            </a:r>
            <a:r>
              <a:rPr lang="en-US" altLang="ko-KR" sz="2200" dirty="0" smtClean="0"/>
              <a:t>, 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int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*)</a:t>
            </a:r>
            <a:r>
              <a:rPr lang="en-US" altLang="ko-KR" sz="2200" dirty="0" smtClean="0"/>
              <a:t>);	// 4, 4 </a:t>
            </a:r>
            <a:r>
              <a:rPr lang="ko-KR" altLang="en-US" sz="2200" dirty="0" smtClean="0"/>
              <a:t>출력</a:t>
            </a:r>
          </a:p>
          <a:p>
            <a:r>
              <a:rPr lang="en-US" altLang="ko-KR" sz="2200" dirty="0" smtClean="0"/>
              <a:t>   </a:t>
            </a:r>
            <a:r>
              <a:rPr lang="en-US" altLang="ko-KR" sz="2200" dirty="0" err="1" smtClean="0"/>
              <a:t>printf</a:t>
            </a:r>
            <a:r>
              <a:rPr lang="en-US" altLang="ko-KR" sz="2200" dirty="0" smtClean="0"/>
              <a:t>("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%d %d</a:t>
            </a:r>
            <a:r>
              <a:rPr lang="en-US" altLang="ko-KR" sz="2200" dirty="0" smtClean="0"/>
              <a:t> \n", 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(cp)</a:t>
            </a:r>
            <a:r>
              <a:rPr lang="en-US" altLang="ko-KR" sz="2200" dirty="0" smtClean="0"/>
              <a:t>, 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sizeof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2200" b="1" dirty="0" err="1" smtClean="0">
                <a:solidFill>
                  <a:srgbClr val="0000FF"/>
                </a:solidFill>
              </a:rPr>
              <a:t>ip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)</a:t>
            </a:r>
            <a:r>
              <a:rPr lang="en-US" altLang="ko-KR" sz="2200" dirty="0" smtClean="0"/>
              <a:t>);	// 4, 4 </a:t>
            </a:r>
            <a:r>
              <a:rPr lang="ko-KR" altLang="en-US" sz="2200" dirty="0" smtClean="0"/>
              <a:t>출력</a:t>
            </a:r>
          </a:p>
          <a:p>
            <a:r>
              <a:rPr lang="en-US" altLang="ko-KR" sz="2200" dirty="0" smtClean="0"/>
              <a:t>   return 0;</a:t>
            </a:r>
          </a:p>
          <a:p>
            <a:r>
              <a:rPr lang="en-US" altLang="ko-KR" sz="2200" dirty="0" smtClean="0"/>
              <a:t>}</a:t>
            </a:r>
            <a:endParaRPr lang="ko-KR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928794" y="5786454"/>
            <a:ext cx="5077352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‘</a:t>
            </a:r>
            <a:r>
              <a:rPr lang="ko-KR" altLang="en-US" sz="2400" dirty="0" smtClean="0"/>
              <a:t>모든 포인터 변수는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바이트 이다</a:t>
            </a:r>
            <a:r>
              <a:rPr lang="en-US" altLang="ko-KR" sz="2400" dirty="0" smtClean="0"/>
              <a:t>.’ </a:t>
            </a:r>
            <a:endParaRPr lang="ko-KR" altLang="en-US" sz="24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786446" y="1271346"/>
            <a:ext cx="3000396" cy="2643206"/>
            <a:chOff x="1500166" y="3059790"/>
            <a:chExt cx="3000396" cy="2643206"/>
          </a:xfrm>
        </p:grpSpPr>
        <p:sp>
          <p:nvSpPr>
            <p:cNvPr id="23" name="직사각형 22"/>
            <p:cNvSpPr/>
            <p:nvPr/>
          </p:nvSpPr>
          <p:spPr>
            <a:xfrm>
              <a:off x="1500166" y="3059790"/>
              <a:ext cx="3000396" cy="2643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571604" y="3143248"/>
              <a:ext cx="2915926" cy="2345434"/>
              <a:chOff x="6143636" y="1385194"/>
              <a:chExt cx="2915926" cy="2345434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6784973" y="2768540"/>
                <a:ext cx="2274589" cy="962088"/>
                <a:chOff x="5762696" y="4310006"/>
                <a:chExt cx="2274589" cy="962088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5786446" y="4357694"/>
                  <a:ext cx="2250839" cy="914400"/>
                  <a:chOff x="5357818" y="3786190"/>
                  <a:chExt cx="2250839" cy="914400"/>
                </a:xfrm>
              </p:grpSpPr>
              <p:sp>
                <p:nvSpPr>
                  <p:cNvPr id="37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74637" y="4036129"/>
                    <a:ext cx="1334020" cy="36933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cp==*&amp;cp</a:t>
                    </a:r>
                    <a:endParaRPr lang="en-US" altLang="ko-KR" b="1" dirty="0"/>
                  </a:p>
                </p:txBody>
              </p:sp>
              <p:sp>
                <p:nvSpPr>
                  <p:cNvPr id="38" name="직사각형 37"/>
                  <p:cNvSpPr/>
                  <p:nvPr/>
                </p:nvSpPr>
                <p:spPr>
                  <a:xfrm>
                    <a:off x="5357818" y="3786190"/>
                    <a:ext cx="914400" cy="9144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tabLst>
                        <a:tab pos="174625" algn="l"/>
                      </a:tabLst>
                    </a:pPr>
                    <a:r>
                      <a:rPr lang="en-US" altLang="ko-KR" sz="2800" dirty="0" smtClean="0">
                        <a:solidFill>
                          <a:schemeClr val="bg1"/>
                        </a:solidFill>
                      </a:rPr>
                      <a:t>0</a:t>
                    </a:r>
                    <a:endParaRPr lang="ko-KR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" name="순서도: 연결자 35"/>
                <p:cNvSpPr/>
                <p:nvPr/>
              </p:nvSpPr>
              <p:spPr>
                <a:xfrm>
                  <a:off x="5762696" y="4310006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6758793" y="1546981"/>
                <a:ext cx="2178408" cy="962088"/>
                <a:chOff x="5762696" y="4310006"/>
                <a:chExt cx="2178408" cy="962088"/>
              </a:xfrm>
            </p:grpSpPr>
            <p:grpSp>
              <p:nvGrpSpPr>
                <p:cNvPr id="30" name="그룹 29"/>
                <p:cNvGrpSpPr/>
                <p:nvPr/>
              </p:nvGrpSpPr>
              <p:grpSpPr>
                <a:xfrm>
                  <a:off x="5786446" y="4357694"/>
                  <a:ext cx="2154658" cy="914400"/>
                  <a:chOff x="5357818" y="3786190"/>
                  <a:chExt cx="2154658" cy="914400"/>
                </a:xfrm>
              </p:grpSpPr>
              <p:sp>
                <p:nvSpPr>
                  <p:cNvPr id="33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74637" y="4036129"/>
                    <a:ext cx="1237839" cy="36933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/>
                    <a:r>
                      <a:rPr lang="en-US" altLang="ko-KR" b="1" dirty="0" smtClean="0">
                        <a:solidFill>
                          <a:prstClr val="black"/>
                        </a:solidFill>
                      </a:rPr>
                      <a:t>ip==*&amp;ip</a:t>
                    </a:r>
                    <a:endParaRPr lang="en-US" altLang="ko-KR" b="1" dirty="0"/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5357818" y="3786190"/>
                    <a:ext cx="914400" cy="9144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5400">
                    <a:solidFill>
                      <a:schemeClr val="tx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2800" dirty="0" smtClean="0">
                        <a:solidFill>
                          <a:schemeClr val="bg1"/>
                        </a:solidFill>
                      </a:rPr>
                      <a:t>0</a:t>
                    </a:r>
                    <a:endParaRPr lang="ko-KR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2" name="순서도: 연결자 31"/>
                <p:cNvSpPr/>
                <p:nvPr/>
              </p:nvSpPr>
              <p:spPr>
                <a:xfrm>
                  <a:off x="5762696" y="4310006"/>
                  <a:ext cx="71438" cy="100010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144"/>
              <p:cNvSpPr txBox="1"/>
              <p:nvPr/>
            </p:nvSpPr>
            <p:spPr>
              <a:xfrm>
                <a:off x="6143636" y="2614154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/>
                  <a:t>&amp;cp</a:t>
                </a:r>
                <a:endParaRPr lang="ko-KR" altLang="en-US" b="1" dirty="0"/>
              </a:p>
            </p:txBody>
          </p:sp>
          <p:sp>
            <p:nvSpPr>
              <p:cNvPr id="28" name="TextBox 145"/>
              <p:cNvSpPr txBox="1"/>
              <p:nvPr/>
            </p:nvSpPr>
            <p:spPr>
              <a:xfrm>
                <a:off x="6157018" y="1385194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/>
                  <a:t>&amp;ip</a:t>
                </a:r>
                <a:endParaRPr lang="ko-KR" altLang="en-US" b="1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포인터 변수의 선언과 사용</a:t>
            </a:r>
            <a:r>
              <a:rPr lang="en-US" altLang="ko-KR" dirty="0" smtClean="0"/>
              <a:t> 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(3/8)---[3-3.c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</a:rPr>
              <a:t>실습</a:t>
            </a: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5496" y="1168286"/>
            <a:ext cx="9093220" cy="520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►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1196752"/>
            <a:ext cx="5531258" cy="517064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#include &lt;</a:t>
            </a:r>
            <a:r>
              <a:rPr lang="en-US" altLang="ko-KR" sz="2200" dirty="0" err="1" smtClean="0"/>
              <a:t>stdio.h</a:t>
            </a:r>
            <a:r>
              <a:rPr lang="en-US" altLang="ko-KR" sz="2200" dirty="0" smtClean="0"/>
              <a:t>&gt;</a:t>
            </a:r>
          </a:p>
          <a:p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 main( )</a:t>
            </a:r>
          </a:p>
          <a:p>
            <a:r>
              <a:rPr lang="en-US" altLang="ko-KR" sz="2200" dirty="0" smtClean="0"/>
              <a:t>{</a:t>
            </a:r>
          </a:p>
          <a:p>
            <a:r>
              <a:rPr lang="en-US" altLang="ko-KR" sz="2200" dirty="0" smtClean="0"/>
              <a:t>   char c='A';</a:t>
            </a:r>
          </a:p>
          <a:p>
            <a:r>
              <a:rPr lang="en-US" altLang="ko-KR" sz="2200" dirty="0" smtClean="0"/>
              <a:t>   char* cp=NULL;		</a:t>
            </a:r>
          </a:p>
          <a:p>
            <a:r>
              <a:rPr lang="en-US" altLang="ko-KR" sz="2200" dirty="0" smtClean="0"/>
              <a:t>			</a:t>
            </a:r>
          </a:p>
          <a:p>
            <a:r>
              <a:rPr lang="en-US" altLang="ko-KR" sz="2200" dirty="0" smtClean="0"/>
              <a:t>   cp=&amp;c; 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주소 저장</a:t>
            </a:r>
          </a:p>
          <a:p>
            <a:r>
              <a:rPr lang="ko-KR" altLang="en-US" sz="2200" dirty="0" smtClean="0"/>
              <a:t>		</a:t>
            </a:r>
          </a:p>
          <a:p>
            <a:r>
              <a:rPr lang="en-US" altLang="ko-KR" sz="2200" dirty="0" smtClean="0"/>
              <a:t>   printf("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%x %c %c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&amp;c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c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*&amp;c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   printf("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%x %x %x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&amp;cp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cp</a:t>
            </a:r>
            <a:r>
              <a:rPr lang="en-US" altLang="ko-KR" sz="2200" dirty="0" smtClean="0"/>
              <a:t>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*&amp;cp</a:t>
            </a:r>
            <a:r>
              <a:rPr lang="en-US" altLang="ko-KR" sz="2200" dirty="0" smtClean="0"/>
              <a:t>);</a:t>
            </a:r>
          </a:p>
          <a:p>
            <a:r>
              <a:rPr lang="en-US" altLang="ko-KR" sz="2200" dirty="0" smtClean="0"/>
              <a:t>		</a:t>
            </a:r>
          </a:p>
          <a:p>
            <a:r>
              <a:rPr lang="en-US" altLang="ko-KR" sz="2200" dirty="0" smtClean="0"/>
              <a:t>   printf("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%c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c</a:t>
            </a:r>
            <a:r>
              <a:rPr lang="en-US" altLang="ko-KR" sz="2200" dirty="0" smtClean="0"/>
              <a:t>);	  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직접 접근</a:t>
            </a:r>
          </a:p>
          <a:p>
            <a:r>
              <a:rPr lang="en-US" altLang="ko-KR" sz="2200" dirty="0" smtClean="0"/>
              <a:t>   printf("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%c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200" dirty="0" smtClean="0"/>
              <a:t>\n", </a:t>
            </a:r>
            <a:r>
              <a:rPr lang="en-US" altLang="ko-KR" sz="2200" b="1" dirty="0" smtClean="0">
                <a:solidFill>
                  <a:srgbClr val="0000FF"/>
                </a:solidFill>
              </a:rPr>
              <a:t>*cp</a:t>
            </a:r>
            <a:r>
              <a:rPr lang="en-US" altLang="ko-KR" sz="2200" dirty="0" smtClean="0"/>
              <a:t>); 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간접 접근</a:t>
            </a:r>
          </a:p>
          <a:p>
            <a:r>
              <a:rPr lang="en-US" altLang="ko-KR" sz="2200" dirty="0" smtClean="0"/>
              <a:t>   return 0;</a:t>
            </a:r>
          </a:p>
          <a:p>
            <a:r>
              <a:rPr lang="en-US" altLang="ko-KR" sz="2200" dirty="0" smtClean="0"/>
              <a:t>}</a:t>
            </a:r>
            <a:endParaRPr lang="ko-KR" altLang="en-US" sz="22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40915" y="1714488"/>
            <a:ext cx="2990977" cy="1928826"/>
            <a:chOff x="6433445" y="1268760"/>
            <a:chExt cx="2990977" cy="1928826"/>
          </a:xfrm>
        </p:grpSpPr>
        <p:grpSp>
          <p:nvGrpSpPr>
            <p:cNvPr id="30" name="그룹 29"/>
            <p:cNvGrpSpPr/>
            <p:nvPr/>
          </p:nvGrpSpPr>
          <p:grpSpPr>
            <a:xfrm>
              <a:off x="6433445" y="1268760"/>
              <a:ext cx="2990977" cy="1928826"/>
              <a:chOff x="6433445" y="1268760"/>
              <a:chExt cx="2990977" cy="1928826"/>
            </a:xfrm>
          </p:grpSpPr>
          <p:grpSp>
            <p:nvGrpSpPr>
              <p:cNvPr id="12" name="그룹 76"/>
              <p:cNvGrpSpPr/>
              <p:nvPr/>
            </p:nvGrpSpPr>
            <p:grpSpPr>
              <a:xfrm>
                <a:off x="6433445" y="1268760"/>
                <a:ext cx="2990977" cy="1008112"/>
                <a:chOff x="4100200" y="4429132"/>
                <a:chExt cx="3072908" cy="1008112"/>
              </a:xfrm>
            </p:grpSpPr>
            <p:grpSp>
              <p:nvGrpSpPr>
                <p:cNvPr id="13" name="그룹 75"/>
                <p:cNvGrpSpPr/>
                <p:nvPr/>
              </p:nvGrpSpPr>
              <p:grpSpPr>
                <a:xfrm>
                  <a:off x="4100200" y="4429132"/>
                  <a:ext cx="3072908" cy="1008112"/>
                  <a:chOff x="4100200" y="4429132"/>
                  <a:chExt cx="3072908" cy="1008112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857755" y="4786322"/>
                    <a:ext cx="852200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&amp;c</a:t>
                    </a:r>
                  </a:p>
                </p:txBody>
              </p:sp>
              <p:sp>
                <p:nvSpPr>
                  <p:cNvPr id="16" name="TextBox 144"/>
                  <p:cNvSpPr txBox="1"/>
                  <p:nvPr/>
                </p:nvSpPr>
                <p:spPr>
                  <a:xfrm>
                    <a:off x="4858655" y="4429132"/>
                    <a:ext cx="1897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200" b="1" dirty="0"/>
                  </a:p>
                </p:txBody>
              </p:sp>
              <p:sp>
                <p:nvSpPr>
                  <p:cNvPr id="17" name="TextBox 144"/>
                  <p:cNvSpPr txBox="1"/>
                  <p:nvPr/>
                </p:nvSpPr>
                <p:spPr>
                  <a:xfrm>
                    <a:off x="4100200" y="4606058"/>
                    <a:ext cx="6558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&amp;cp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8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72441" y="4892659"/>
                    <a:ext cx="1500667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cp==*&amp;cp</a:t>
                    </a:r>
                    <a:endParaRPr lang="en-US" altLang="ko-KR" sz="2000" b="1" dirty="0"/>
                  </a:p>
                </p:txBody>
              </p:sp>
            </p:grpSp>
            <p:sp>
              <p:nvSpPr>
                <p:cNvPr id="14" name="순서도: 연결자 13"/>
                <p:cNvSpPr/>
                <p:nvPr/>
              </p:nvSpPr>
              <p:spPr>
                <a:xfrm>
                  <a:off x="4829857" y="4758426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76"/>
              <p:cNvGrpSpPr/>
              <p:nvPr/>
            </p:nvGrpSpPr>
            <p:grpSpPr>
              <a:xfrm>
                <a:off x="6506275" y="2366400"/>
                <a:ext cx="2597548" cy="831186"/>
                <a:chOff x="4175024" y="4230628"/>
                <a:chExt cx="2668701" cy="831186"/>
              </a:xfrm>
            </p:grpSpPr>
            <p:grpSp>
              <p:nvGrpSpPr>
                <p:cNvPr id="20" name="그룹 75"/>
                <p:cNvGrpSpPr/>
                <p:nvPr/>
              </p:nvGrpSpPr>
              <p:grpSpPr>
                <a:xfrm>
                  <a:off x="4175024" y="4230628"/>
                  <a:ext cx="2668701" cy="831186"/>
                  <a:chOff x="4175024" y="4230628"/>
                  <a:chExt cx="2668701" cy="831186"/>
                </a:xfrm>
              </p:grpSpPr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857753" y="4410892"/>
                    <a:ext cx="852199" cy="65092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 smtClean="0"/>
                      <a:t>A</a:t>
                    </a:r>
                  </a:p>
                </p:txBody>
              </p:sp>
              <p:sp>
                <p:nvSpPr>
                  <p:cNvPr id="24" name="TextBox 144"/>
                  <p:cNvSpPr txBox="1"/>
                  <p:nvPr/>
                </p:nvSpPr>
                <p:spPr>
                  <a:xfrm>
                    <a:off x="4175024" y="4230628"/>
                    <a:ext cx="5075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/>
                      <a:t>&amp;c</a:t>
                    </a:r>
                    <a:endParaRPr lang="ko-KR" altLang="en-US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5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72440" y="4517229"/>
                    <a:ext cx="1171285" cy="400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b="1" dirty="0" smtClean="0"/>
                      <a:t>c==*&amp;c</a:t>
                    </a:r>
                    <a:endParaRPr lang="en-US" altLang="ko-KR" sz="2000" b="1" dirty="0"/>
                  </a:p>
                </p:txBody>
              </p:sp>
            </p:grpSp>
            <p:sp>
              <p:nvSpPr>
                <p:cNvPr id="21" name="순서도: 연결자 20"/>
                <p:cNvSpPr/>
                <p:nvPr/>
              </p:nvSpPr>
              <p:spPr>
                <a:xfrm>
                  <a:off x="4829855" y="4346302"/>
                  <a:ext cx="102779" cy="114178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7" name="꺾인 연결선 26"/>
            <p:cNvCxnSpPr>
              <a:endCxn id="24" idx="0"/>
            </p:cNvCxnSpPr>
            <p:nvPr/>
          </p:nvCxnSpPr>
          <p:spPr>
            <a:xfrm rot="10800000" flipV="1">
              <a:off x="6753298" y="1916832"/>
              <a:ext cx="555006" cy="449568"/>
            </a:xfrm>
            <a:prstGeom prst="bentConnector2">
              <a:avLst/>
            </a:prstGeom>
            <a:ln w="2540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5859016" y="4214818"/>
            <a:ext cx="2738250" cy="73866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같은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메모리 공간의 이름</a:t>
            </a:r>
            <a:endParaRPr lang="en-US" altLang="ko-KR" b="1" dirty="0" smtClean="0"/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c == *&amp;c == *cp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7072330" y="3843114"/>
            <a:ext cx="214314" cy="29913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0B050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15630</TotalTime>
  <Words>1819</Words>
  <Application>Microsoft Office PowerPoint</Application>
  <PresentationFormat>화면 슬라이드 쇼(4:3)</PresentationFormat>
  <Paragraphs>574</Paragraphs>
  <Slides>44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-Part2- 제3장 포인터란 무엇인가</vt:lpstr>
      <vt:lpstr>학습목차</vt:lpstr>
      <vt:lpstr>슬라이드 3</vt:lpstr>
      <vt:lpstr>‘포인터’를 공부하기 전에…</vt:lpstr>
      <vt:lpstr>3.1 포인터란</vt:lpstr>
      <vt:lpstr>슬라이드 6</vt:lpstr>
      <vt:lpstr>3.2 포인터 변수의 선언과 사용 (1/8)</vt:lpstr>
      <vt:lpstr>3.2 포인터 변수의 선언과 사용 (2/8)---[3-2.c 실습]</vt:lpstr>
      <vt:lpstr>3.2 포인터 변수의 선언과 사용 (3/8)---[3-3.c 실습]</vt:lpstr>
      <vt:lpstr>3.2 포인터 변수의 선언과 사용 (4/8)---[3-4.c 실습]</vt:lpstr>
      <vt:lpstr>3.2 포인터 변수의 선언과 사용 (5/8)---[3-5.c 실습]</vt:lpstr>
      <vt:lpstr>3.2 포인터 변수의 선언과 사용 (6/8)---[3-6.c 실습]</vt:lpstr>
      <vt:lpstr>3.2 포인터 변수의 선언과 사용 (7/8)</vt:lpstr>
      <vt:lpstr>3.2 포인터 변수의 선언과 사용 (8/8)</vt:lpstr>
      <vt:lpstr>슬라이드 15</vt:lpstr>
      <vt:lpstr>3.3 다차원 포인터 변수의 선언과 사용 (1/11)</vt:lpstr>
      <vt:lpstr>3.3 다차원 포인터 변수의 선언과 사용 (2/11)</vt:lpstr>
      <vt:lpstr>3.3 다차원 포인터 변수의 선언과 사용 (3/11)</vt:lpstr>
      <vt:lpstr>3.3 다차원 포인터 변수의 선언과 사용 (4/11)</vt:lpstr>
      <vt:lpstr>3.3 다차원 포인터 변수의 선언과 사용 (5/11)---[3-7.c 실습]</vt:lpstr>
      <vt:lpstr>3.3 다차원 포인터 변수의 선언과 사용 (6/11)---[3-8.c 실습]</vt:lpstr>
      <vt:lpstr>3.3 다차원 포인터 변수의 선언과 사용 (7/11)---[3-8.c 분석]</vt:lpstr>
      <vt:lpstr>3.3 다차원 포인터 변수의 선언과 사용 (8/11)---[3-9.c 실습]</vt:lpstr>
      <vt:lpstr>3.3 다차원 포인터 변수의 선언과 사용 (9/11)---[3-9.c 분석]</vt:lpstr>
      <vt:lpstr>3.3 다차원 포인터 변수의 선언과 사용 (10/11)---[3-10.c 실습]</vt:lpstr>
      <vt:lpstr>3.3 다차원 포인터 변수의 선언과 사용 (11/11)---[3-10.c 분석]</vt:lpstr>
      <vt:lpstr>슬라이드 27</vt:lpstr>
      <vt:lpstr>3.4 주소의 가감산 (1/8)---[3-11.c 실습]</vt:lpstr>
      <vt:lpstr>3.4 주소의 가감산 (2/8)---[3-11.c 분석]</vt:lpstr>
      <vt:lpstr>3.4 주소의 가감산 (3/8)---[3-11.c 분석]</vt:lpstr>
      <vt:lpstr>3.4 주소의 가감산 (4/8)---[3-12.c 실습]</vt:lpstr>
      <vt:lpstr>3.4 주소의 가감산 (5/8)---[3-12.c 분석]</vt:lpstr>
      <vt:lpstr>3.4 주소의 가감산 (6/8)---[3-12.c 분석]</vt:lpstr>
      <vt:lpstr>3.4 주소의 가감산 (7/8)---[3-13.c 실습]</vt:lpstr>
      <vt:lpstr>3.4 주소의 가감산 (8/8)---[3-13.c 분석]</vt:lpstr>
      <vt:lpstr>슬라이드 36</vt:lpstr>
      <vt:lpstr>3.5 함수 포인터 (1/5)---[3-14.c 실습]</vt:lpstr>
      <vt:lpstr>3.5 함수 포인터 (2/5)</vt:lpstr>
      <vt:lpstr>3.5 함수 포인터 (2/5)---[3-15.c 실습]</vt:lpstr>
      <vt:lpstr>3.5 함수 포인터 (3/5)---[3-15.c 분석]</vt:lpstr>
      <vt:lpstr>3.5 함수 포인터 (4/5)---[3-16.c 실습]</vt:lpstr>
      <vt:lpstr>3.5 함수 포인터 (5/5)---[3-16.c 분석]</vt:lpstr>
      <vt:lpstr>3.5 함수 포인터 (5/5)---[3-16.c 분석]</vt:lpstr>
      <vt:lpstr>공부한 내용 떠올리기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R.XeNoz</dc:creator>
  <cp:lastModifiedBy>minor</cp:lastModifiedBy>
  <cp:revision>1922</cp:revision>
  <dcterms:created xsi:type="dcterms:W3CDTF">2009-09-09T07:37:10Z</dcterms:created>
  <dcterms:modified xsi:type="dcterms:W3CDTF">2011-03-02T03:52:03Z</dcterms:modified>
</cp:coreProperties>
</file>